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4270" r:id="rId4"/>
    <p:sldMasterId id="2147484306" r:id="rId5"/>
  </p:sldMasterIdLst>
  <p:notesMasterIdLst>
    <p:notesMasterId r:id="rId17"/>
  </p:notesMasterIdLst>
  <p:handoutMasterIdLst>
    <p:handoutMasterId r:id="rId18"/>
  </p:handoutMasterIdLst>
  <p:sldIdLst>
    <p:sldId id="256" r:id="rId6"/>
    <p:sldId id="2147378426" r:id="rId7"/>
    <p:sldId id="2147378597" r:id="rId8"/>
    <p:sldId id="2147378596" r:id="rId9"/>
    <p:sldId id="2147482000" r:id="rId10"/>
    <p:sldId id="2147482003" r:id="rId11"/>
    <p:sldId id="2147482002" r:id="rId12"/>
    <p:sldId id="2147482005" r:id="rId13"/>
    <p:sldId id="2147482007" r:id="rId14"/>
    <p:sldId id="2147482008" r:id="rId15"/>
    <p:sldId id="428" r:id="rId1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7" pos="7423" userDrawn="1">
          <p15:clr>
            <a:srgbClr val="A4A3A4"/>
          </p15:clr>
        </p15:guide>
        <p15:guide id="27" orient="horz" userDrawn="1">
          <p15:clr>
            <a:srgbClr val="A4A3A4"/>
          </p15:clr>
        </p15:guide>
        <p15:guide id="28" orient="horz" pos="4320" userDrawn="1">
          <p15:clr>
            <a:srgbClr val="A4A3A4"/>
          </p15:clr>
        </p15:guide>
        <p15:guide id="29" orient="horz" pos="3793" userDrawn="1">
          <p15:clr>
            <a:srgbClr val="A4A3A4"/>
          </p15:clr>
        </p15:guide>
        <p15:guide id="31" orient="horz" pos="1933" userDrawn="1">
          <p15:clr>
            <a:srgbClr val="A4A3A4"/>
          </p15:clr>
        </p15:guide>
        <p15:guide id="32" orient="horz" pos="1932"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50194D-1C48-9AF2-623B-D6E1C1C67C49}" name="Dev Agrawal" initials="DA" userId="S::30067725@adani.com::f32267f7-dd22-465a-b853-40a1d89d31a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UDAYAN SHARMA" initials="US" lastIdx="1" clrIdx="0">
    <p:extLst>
      <p:ext uri="{19B8F6BF-5375-455C-9EA6-DF929625EA0E}">
        <p15:presenceInfo xmlns:p15="http://schemas.microsoft.com/office/powerpoint/2012/main" userId="S-1-5-21-4231076625-3012916344-2451021459-161622" providerId="AD"/>
      </p:ext>
    </p:extLst>
  </p:cmAuthor>
  <p:cmAuthor id="2" name="Prashant" initials="P" lastIdx="2" clrIdx="1">
    <p:extLst>
      <p:ext uri="{19B8F6BF-5375-455C-9EA6-DF929625EA0E}">
        <p15:presenceInfo xmlns:p15="http://schemas.microsoft.com/office/powerpoint/2012/main" userId="S::30017511@ADANI.COM::8655c5e6-7aa1-4fab-9e88-f84ae8f88800" providerId="AD"/>
      </p:ext>
    </p:extLst>
  </p:cmAuthor>
  <p:cmAuthor id="3" name="Udayan Sharma" initials="US" lastIdx="3" clrIdx="2">
    <p:extLst>
      <p:ext uri="{19B8F6BF-5375-455C-9EA6-DF929625EA0E}">
        <p15:presenceInfo xmlns:p15="http://schemas.microsoft.com/office/powerpoint/2012/main" userId="S::30028449@adani.com::d0c44331-bfa2-43df-a32c-5cea338de3a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7032"/>
    <a:srgbClr val="7B2A79"/>
    <a:srgbClr val="800080"/>
    <a:srgbClr val="000099"/>
    <a:srgbClr val="AEAEAE"/>
    <a:srgbClr val="F2EAF5"/>
    <a:srgbClr val="B774AE"/>
    <a:srgbClr val="E2EFDA"/>
    <a:srgbClr val="B2DE82"/>
    <a:srgbClr val="D6ED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03E0CF-F1CA-4CB1-AD51-EED5CA285AFC}" v="9" dt="2025-12-01T18:10:04.4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062" autoAdjust="0"/>
  </p:normalViewPr>
  <p:slideViewPr>
    <p:cSldViewPr snapToGrid="0">
      <p:cViewPr varScale="1">
        <p:scale>
          <a:sx n="110" d="100"/>
          <a:sy n="110" d="100"/>
        </p:scale>
        <p:origin x="516" y="96"/>
      </p:cViewPr>
      <p:guideLst>
        <p:guide pos="7423"/>
        <p:guide orient="horz"/>
        <p:guide orient="horz" pos="4320"/>
        <p:guide orient="horz" pos="3793"/>
        <p:guide orient="horz" pos="1933"/>
        <p:guide orient="horz" pos="1932"/>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6"/>
            <a:ext cx="2945659" cy="496332"/>
          </a:xfrm>
          <a:prstGeom prst="rect">
            <a:avLst/>
          </a:prstGeom>
        </p:spPr>
        <p:txBody>
          <a:bodyPr vert="horz" lIns="91550" tIns="45774" rIns="91550" bIns="45774" rtlCol="0"/>
          <a:lstStyle>
            <a:lvl1pPr algn="l">
              <a:defRPr sz="1200"/>
            </a:lvl1pPr>
          </a:lstStyle>
          <a:p>
            <a:endParaRPr lang="en-AU"/>
          </a:p>
        </p:txBody>
      </p:sp>
      <p:sp>
        <p:nvSpPr>
          <p:cNvPr id="3" name="Date Placeholder 2"/>
          <p:cNvSpPr>
            <a:spLocks noGrp="1"/>
          </p:cNvSpPr>
          <p:nvPr>
            <p:ph type="dt" sz="quarter" idx="1"/>
          </p:nvPr>
        </p:nvSpPr>
        <p:spPr>
          <a:xfrm>
            <a:off x="3850454" y="6"/>
            <a:ext cx="2945659" cy="496332"/>
          </a:xfrm>
          <a:prstGeom prst="rect">
            <a:avLst/>
          </a:prstGeom>
        </p:spPr>
        <p:txBody>
          <a:bodyPr vert="horz" lIns="91550" tIns="45774" rIns="91550" bIns="45774" rtlCol="0"/>
          <a:lstStyle>
            <a:lvl1pPr algn="r">
              <a:defRPr sz="1200"/>
            </a:lvl1pPr>
          </a:lstStyle>
          <a:p>
            <a:fld id="{452061EA-779E-44D5-A019-B41A5DD67143}" type="datetimeFigureOut">
              <a:rPr lang="en-AU" smtClean="0"/>
              <a:pPr/>
              <a:t>2/12/2025</a:t>
            </a:fld>
            <a:endParaRPr lang="en-AU"/>
          </a:p>
        </p:txBody>
      </p:sp>
      <p:sp>
        <p:nvSpPr>
          <p:cNvPr id="4" name="Footer Placeholder 3"/>
          <p:cNvSpPr>
            <a:spLocks noGrp="1"/>
          </p:cNvSpPr>
          <p:nvPr>
            <p:ph type="ftr" sz="quarter" idx="2"/>
          </p:nvPr>
        </p:nvSpPr>
        <p:spPr>
          <a:xfrm>
            <a:off x="10" y="9428590"/>
            <a:ext cx="2945659" cy="496332"/>
          </a:xfrm>
          <a:prstGeom prst="rect">
            <a:avLst/>
          </a:prstGeom>
        </p:spPr>
        <p:txBody>
          <a:bodyPr vert="horz" lIns="91550" tIns="45774" rIns="91550" bIns="45774" rtlCol="0" anchor="b"/>
          <a:lstStyle>
            <a:lvl1pPr algn="l">
              <a:defRPr sz="1200"/>
            </a:lvl1pPr>
          </a:lstStyle>
          <a:p>
            <a:endParaRPr lang="en-AU"/>
          </a:p>
        </p:txBody>
      </p:sp>
      <p:sp>
        <p:nvSpPr>
          <p:cNvPr id="5" name="Slide Number Placeholder 4"/>
          <p:cNvSpPr>
            <a:spLocks noGrp="1"/>
          </p:cNvSpPr>
          <p:nvPr>
            <p:ph type="sldNum" sz="quarter" idx="3"/>
          </p:nvPr>
        </p:nvSpPr>
        <p:spPr>
          <a:xfrm>
            <a:off x="3850454" y="9428590"/>
            <a:ext cx="2945659" cy="496332"/>
          </a:xfrm>
          <a:prstGeom prst="rect">
            <a:avLst/>
          </a:prstGeom>
        </p:spPr>
        <p:txBody>
          <a:bodyPr vert="horz" lIns="91550" tIns="45774" rIns="91550" bIns="45774" rtlCol="0" anchor="b"/>
          <a:lstStyle>
            <a:lvl1pPr algn="r">
              <a:defRPr sz="1200"/>
            </a:lvl1pPr>
          </a:lstStyle>
          <a:p>
            <a:fld id="{B459713B-C5EE-4D0C-A1C4-2672D106A437}" type="slidenum">
              <a:rPr lang="en-AU" smtClean="0"/>
              <a:pPr/>
              <a:t>‹#›</a:t>
            </a:fld>
            <a:endParaRPr lang="en-AU"/>
          </a:p>
        </p:txBody>
      </p:sp>
    </p:spTree>
    <p:extLst>
      <p:ext uri="{BB962C8B-B14F-4D97-AF65-F5344CB8AC3E}">
        <p14:creationId xmlns:p14="http://schemas.microsoft.com/office/powerpoint/2010/main" val="40665690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6"/>
            <a:ext cx="2945659" cy="496332"/>
          </a:xfrm>
          <a:prstGeom prst="rect">
            <a:avLst/>
          </a:prstGeom>
        </p:spPr>
        <p:txBody>
          <a:bodyPr vert="horz" lIns="91550" tIns="45774" rIns="91550" bIns="45774" rtlCol="0"/>
          <a:lstStyle>
            <a:lvl1pPr algn="l">
              <a:defRPr sz="1200"/>
            </a:lvl1pPr>
          </a:lstStyle>
          <a:p>
            <a:endParaRPr lang="en-AU"/>
          </a:p>
        </p:txBody>
      </p:sp>
      <p:sp>
        <p:nvSpPr>
          <p:cNvPr id="3" name="Date Placeholder 2"/>
          <p:cNvSpPr>
            <a:spLocks noGrp="1"/>
          </p:cNvSpPr>
          <p:nvPr>
            <p:ph type="dt" idx="1"/>
          </p:nvPr>
        </p:nvSpPr>
        <p:spPr>
          <a:xfrm>
            <a:off x="3850454" y="6"/>
            <a:ext cx="2945659" cy="496332"/>
          </a:xfrm>
          <a:prstGeom prst="rect">
            <a:avLst/>
          </a:prstGeom>
        </p:spPr>
        <p:txBody>
          <a:bodyPr vert="horz" lIns="91550" tIns="45774" rIns="91550" bIns="45774" rtlCol="0"/>
          <a:lstStyle>
            <a:lvl1pPr algn="r">
              <a:defRPr sz="1200"/>
            </a:lvl1pPr>
          </a:lstStyle>
          <a:p>
            <a:fld id="{E9DA1D8D-5F4D-4FC6-8F60-7994C2FF6A28}" type="datetimeFigureOut">
              <a:rPr lang="en-AU" smtClean="0"/>
              <a:pPr/>
              <a:t>2/12/2025</a:t>
            </a:fld>
            <a:endParaRPr lang="en-AU"/>
          </a:p>
        </p:txBody>
      </p:sp>
      <p:sp>
        <p:nvSpPr>
          <p:cNvPr id="4" name="Slide Image Placeholder 3"/>
          <p:cNvSpPr>
            <a:spLocks noGrp="1" noRot="1" noChangeAspect="1"/>
          </p:cNvSpPr>
          <p:nvPr>
            <p:ph type="sldImg" idx="2"/>
          </p:nvPr>
        </p:nvSpPr>
        <p:spPr>
          <a:xfrm>
            <a:off x="87313" y="741363"/>
            <a:ext cx="6623050" cy="3725862"/>
          </a:xfrm>
          <a:prstGeom prst="rect">
            <a:avLst/>
          </a:prstGeom>
          <a:noFill/>
          <a:ln w="12700">
            <a:solidFill>
              <a:prstClr val="black"/>
            </a:solidFill>
          </a:ln>
        </p:spPr>
        <p:txBody>
          <a:bodyPr vert="horz" lIns="91550" tIns="45774" rIns="91550" bIns="45774" rtlCol="0" anchor="ctr"/>
          <a:lstStyle/>
          <a:p>
            <a:endParaRPr lang="en-AU"/>
          </a:p>
        </p:txBody>
      </p:sp>
      <p:sp>
        <p:nvSpPr>
          <p:cNvPr id="5" name="Notes Placeholder 4"/>
          <p:cNvSpPr>
            <a:spLocks noGrp="1"/>
          </p:cNvSpPr>
          <p:nvPr>
            <p:ph type="body" sz="quarter" idx="3"/>
          </p:nvPr>
        </p:nvSpPr>
        <p:spPr>
          <a:xfrm>
            <a:off x="679768" y="4715155"/>
            <a:ext cx="5438140" cy="4466987"/>
          </a:xfrm>
          <a:prstGeom prst="rect">
            <a:avLst/>
          </a:prstGeom>
        </p:spPr>
        <p:txBody>
          <a:bodyPr vert="horz" lIns="91550" tIns="45774" rIns="91550" bIns="4577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10" y="9428590"/>
            <a:ext cx="2945659" cy="496332"/>
          </a:xfrm>
          <a:prstGeom prst="rect">
            <a:avLst/>
          </a:prstGeom>
        </p:spPr>
        <p:txBody>
          <a:bodyPr vert="horz" lIns="91550" tIns="45774" rIns="91550" bIns="45774" rtlCol="0" anchor="b"/>
          <a:lstStyle>
            <a:lvl1pPr algn="l">
              <a:defRPr sz="1200"/>
            </a:lvl1pPr>
          </a:lstStyle>
          <a:p>
            <a:endParaRPr lang="en-AU"/>
          </a:p>
        </p:txBody>
      </p:sp>
      <p:sp>
        <p:nvSpPr>
          <p:cNvPr id="7" name="Slide Number Placeholder 6"/>
          <p:cNvSpPr>
            <a:spLocks noGrp="1"/>
          </p:cNvSpPr>
          <p:nvPr>
            <p:ph type="sldNum" sz="quarter" idx="5"/>
          </p:nvPr>
        </p:nvSpPr>
        <p:spPr>
          <a:xfrm>
            <a:off x="3850454" y="9428590"/>
            <a:ext cx="2945659" cy="496332"/>
          </a:xfrm>
          <a:prstGeom prst="rect">
            <a:avLst/>
          </a:prstGeom>
        </p:spPr>
        <p:txBody>
          <a:bodyPr vert="horz" lIns="91550" tIns="45774" rIns="91550" bIns="45774" rtlCol="0" anchor="b"/>
          <a:lstStyle>
            <a:lvl1pPr algn="r">
              <a:defRPr sz="1200"/>
            </a:lvl1pPr>
          </a:lstStyle>
          <a:p>
            <a:fld id="{5A88DDB8-DF70-44AF-B0E6-B94EA43F6CD0}" type="slidenum">
              <a:rPr lang="en-AU" smtClean="0"/>
              <a:pPr/>
              <a:t>‹#›</a:t>
            </a:fld>
            <a:endParaRPr lang="en-AU"/>
          </a:p>
        </p:txBody>
      </p:sp>
    </p:spTree>
    <p:extLst>
      <p:ext uri="{BB962C8B-B14F-4D97-AF65-F5344CB8AC3E}">
        <p14:creationId xmlns:p14="http://schemas.microsoft.com/office/powerpoint/2010/main" val="2597532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88DDB8-DF70-44AF-B0E6-B94EA43F6CD0}" type="slidenum">
              <a:rPr lang="en-AU" smtClean="0"/>
              <a:pPr/>
              <a:t>0</a:t>
            </a:fld>
            <a:endParaRPr lang="en-AU"/>
          </a:p>
        </p:txBody>
      </p:sp>
    </p:spTree>
    <p:extLst>
      <p:ext uri="{BB962C8B-B14F-4D97-AF65-F5344CB8AC3E}">
        <p14:creationId xmlns:p14="http://schemas.microsoft.com/office/powerpoint/2010/main" val="287584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21250-A1F0-4E7C-9F1A-96E3E3FAD12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1211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055B7-4E4C-C330-9990-CA479D524F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66BDE-C265-DD3D-FBB9-13D360BF2B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70675B-5A0A-F452-3735-BD6A8E42C83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589962E-1AD8-BD46-6BFD-ED8154852EA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21250-A1F0-4E7C-9F1A-96E3E3FAD12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55807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3116F-D27A-9F4E-0AE5-D002D13BEA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E9E2DC-BBE3-E57B-6968-8A1D67069A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61375D-AE99-49AF-E700-8B87C736FB7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B21689-A107-2914-F6F9-BD74624428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21250-A1F0-4E7C-9F1A-96E3E3FAD12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4281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A862B-864C-F7CF-BE42-B2C06464ED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3B61B0-18E8-2E73-BEFB-779EED4B14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C3E4DB-BBED-7039-B9EB-2CF067ADA3E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82ABEBC-C124-18A9-3615-F88D07730D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21250-A1F0-4E7C-9F1A-96E3E3FAD12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08150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0C617-4107-A8D8-63A2-4456D7D458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E30986-6773-95E0-2881-27E3D4B89E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C84722-4C05-54CC-459D-27B5712CAB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1C4AB8-2FC2-E027-F551-76AC86A1E0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21250-A1F0-4E7C-9F1A-96E3E3FAD12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9137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05F31-03FA-78B1-DD96-4774FA2E2D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064627-3D64-480D-9C9C-188868165C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1B7E98-92CE-EDF6-4559-D4EF0DCCD0B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DCA07D2-0F4A-5418-6589-E2F1AC9343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21250-A1F0-4E7C-9F1A-96E3E3FAD12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5573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7.jp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18.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10D4C6F-D238-4B8C-967B-B75BB4E828C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5" name="Picture 14">
            <a:extLst>
              <a:ext uri="{FF2B5EF4-FFF2-40B4-BE49-F238E27FC236}">
                <a16:creationId xmlns:a16="http://schemas.microsoft.com/office/drawing/2014/main" id="{303B7FA9-C906-423F-BE83-0CEE4EC5A24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76000" y="1939875"/>
            <a:ext cx="5580000" cy="50765"/>
          </a:xfrm>
          <a:prstGeom prst="rect">
            <a:avLst/>
          </a:prstGeom>
        </p:spPr>
      </p:pic>
      <p:pic>
        <p:nvPicPr>
          <p:cNvPr id="17" name="Picture 16">
            <a:extLst>
              <a:ext uri="{FF2B5EF4-FFF2-40B4-BE49-F238E27FC236}">
                <a16:creationId xmlns:a16="http://schemas.microsoft.com/office/drawing/2014/main" id="{D1D4388A-0C0B-4A96-B329-B226960BB29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06688" y="548997"/>
            <a:ext cx="1342857" cy="895238"/>
          </a:xfrm>
          <a:prstGeom prst="rect">
            <a:avLst/>
          </a:prstGeom>
        </p:spPr>
      </p:pic>
      <p:sp>
        <p:nvSpPr>
          <p:cNvPr id="18" name="TextBox 17">
            <a:extLst>
              <a:ext uri="{FF2B5EF4-FFF2-40B4-BE49-F238E27FC236}">
                <a16:creationId xmlns:a16="http://schemas.microsoft.com/office/drawing/2014/main" id="{00CC2377-19B2-42EA-84F0-5EB4453B8E91}"/>
              </a:ext>
            </a:extLst>
          </p:cNvPr>
          <p:cNvSpPr txBox="1">
            <a:spLocks/>
          </p:cNvSpPr>
          <p:nvPr userDrawn="1"/>
        </p:nvSpPr>
        <p:spPr>
          <a:xfrm>
            <a:off x="4656000" y="1444235"/>
            <a:ext cx="7200000" cy="458523"/>
          </a:xfrm>
          <a:prstGeom prst="rect">
            <a:avLst/>
          </a:prstGeom>
          <a:noFill/>
        </p:spPr>
        <p:txBody>
          <a:bodyPr vert="horz" wrap="square" lIns="0" tIns="0" rIns="0" bIns="0" rtlCol="0" anchor="ctr">
            <a:spAutoFit/>
          </a:bodyPr>
          <a:lstStyle/>
          <a:p>
            <a:pPr algn="r">
              <a:lnSpc>
                <a:spcPts val="3450"/>
              </a:lnSpc>
            </a:pPr>
            <a:r>
              <a:rPr lang="en-CA" sz="3600" b="1">
                <a:solidFill>
                  <a:srgbClr val="000000"/>
                </a:solidFill>
                <a:latin typeface="Adani Medium" panose="02000503000000020004" pitchFamily="2" charset="0"/>
                <a:ea typeface="Adani SemiBold" charset="0"/>
                <a:cs typeface="Adani SemiBold" charset="0"/>
              </a:rPr>
              <a:t>Adani Green Energy Limited</a:t>
            </a:r>
          </a:p>
        </p:txBody>
      </p:sp>
    </p:spTree>
    <p:extLst>
      <p:ext uri="{BB962C8B-B14F-4D97-AF65-F5344CB8AC3E}">
        <p14:creationId xmlns:p14="http://schemas.microsoft.com/office/powerpoint/2010/main" val="3701993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
    <p:spTree>
      <p:nvGrpSpPr>
        <p:cNvPr id="1" name=""/>
        <p:cNvGrpSpPr/>
        <p:nvPr/>
      </p:nvGrpSpPr>
      <p:grpSpPr>
        <a:xfrm>
          <a:off x="0" y="0"/>
          <a:ext cx="0" cy="0"/>
          <a:chOff x="0" y="0"/>
          <a:chExt cx="0" cy="0"/>
        </a:xfrm>
      </p:grpSpPr>
      <p:sp>
        <p:nvSpPr>
          <p:cNvPr id="55" name="TextBox 54"/>
          <p:cNvSpPr txBox="1"/>
          <p:nvPr/>
        </p:nvSpPr>
        <p:spPr>
          <a:xfrm>
            <a:off x="229853" y="6557123"/>
            <a:ext cx="1487488" cy="298800"/>
          </a:xfrm>
          <a:prstGeom prst="rect">
            <a:avLst/>
          </a:prstGeom>
          <a:noFill/>
        </p:spPr>
        <p:txBody>
          <a:bodyPr wrap="none" lIns="36000" tIns="36000" rIns="36000" bIns="3600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AU" sz="700" b="0" i="0" u="none" strike="noStrike" kern="1200" cap="all" spc="0" normalizeH="0" baseline="0" noProof="0">
                <a:ln>
                  <a:noFill/>
                </a:ln>
                <a:solidFill>
                  <a:srgbClr val="FFFFFF"/>
                </a:solidFill>
                <a:effectLst/>
                <a:uLnTx/>
                <a:uFillTx/>
                <a:latin typeface="Adani Regular" panose="02000503000000020004" pitchFamily="2" charset="0"/>
                <a:ea typeface="+mn-ea"/>
                <a:cs typeface="+mn-cs"/>
              </a:rPr>
              <a:t>STRICTLY CONFIDENTIAL</a:t>
            </a:r>
          </a:p>
        </p:txBody>
      </p:sp>
      <p:sp>
        <p:nvSpPr>
          <p:cNvPr id="72" name="TextBox 71"/>
          <p:cNvSpPr txBox="1"/>
          <p:nvPr userDrawn="1"/>
        </p:nvSpPr>
        <p:spPr>
          <a:xfrm>
            <a:off x="229853" y="6557123"/>
            <a:ext cx="1487488" cy="298800"/>
          </a:xfrm>
          <a:prstGeom prst="rect">
            <a:avLst/>
          </a:prstGeom>
          <a:noFill/>
        </p:spPr>
        <p:txBody>
          <a:bodyPr wrap="none" lIns="36000" tIns="36000" rIns="36000" bIns="3600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AU" sz="700" b="0" i="0" u="none" strike="noStrike" kern="1200" cap="all" spc="0" normalizeH="0" baseline="0" noProof="0">
                <a:ln>
                  <a:noFill/>
                </a:ln>
                <a:solidFill>
                  <a:srgbClr val="FFFFFF"/>
                </a:solidFill>
                <a:effectLst/>
                <a:uLnTx/>
                <a:uFillTx/>
                <a:latin typeface="Adani Regular" panose="02000503000000020004" pitchFamily="2" charset="0"/>
                <a:ea typeface="+mn-ea"/>
                <a:cs typeface="+mn-cs"/>
              </a:rPr>
              <a:t>STRICTLY CONFIDENTIAL</a:t>
            </a:r>
          </a:p>
        </p:txBody>
      </p:sp>
      <p:cxnSp>
        <p:nvCxnSpPr>
          <p:cNvPr id="73" name="Straight Connector 72"/>
          <p:cNvCxnSpPr/>
          <p:nvPr userDrawn="1"/>
        </p:nvCxnSpPr>
        <p:spPr bwMode="auto">
          <a:xfrm>
            <a:off x="0" y="6555600"/>
            <a:ext cx="121920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74" name="Straight Connector 73"/>
          <p:cNvCxnSpPr/>
          <p:nvPr userDrawn="1"/>
        </p:nvCxnSpPr>
        <p:spPr bwMode="auto">
          <a:xfrm>
            <a:off x="0" y="6555600"/>
            <a:ext cx="121920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16" name="Text Placeholder 15"/>
          <p:cNvSpPr>
            <a:spLocks noGrp="1"/>
          </p:cNvSpPr>
          <p:nvPr>
            <p:ph type="body" sz="quarter" idx="11"/>
          </p:nvPr>
        </p:nvSpPr>
        <p:spPr>
          <a:xfrm>
            <a:off x="4146246" y="5207466"/>
            <a:ext cx="7755687" cy="864195"/>
          </a:xfrm>
        </p:spPr>
        <p:txBody>
          <a:bodyPr>
            <a:noAutofit/>
          </a:bodyPr>
          <a:lstStyle>
            <a:lvl1pPr marL="0" indent="0" algn="r">
              <a:buNone/>
              <a:defRPr sz="3200" cap="none" baseline="0">
                <a:solidFill>
                  <a:srgbClr val="002060"/>
                </a:solidFill>
                <a:latin typeface="Adani Regular" panose="02000503000000020004" pitchFamily="2" charset="0"/>
              </a:defRPr>
            </a:lvl1pPr>
            <a:lvl2pPr marL="0" indent="0">
              <a:buNone/>
              <a:defRPr/>
            </a:lvl2pPr>
            <a:lvl3pPr marL="0" indent="0">
              <a:buNone/>
              <a:defRPr/>
            </a:lvl3pPr>
            <a:lvl4pPr marL="0" indent="0">
              <a:buNone/>
              <a:defRPr/>
            </a:lvl4pPr>
            <a:lvl5pPr marL="0" indent="0">
              <a:buNone/>
              <a:defRPr/>
            </a:lvl5pPr>
          </a:lstStyle>
          <a:p>
            <a:endParaRPr lang="en-AU" noProof="0"/>
          </a:p>
        </p:txBody>
      </p:sp>
      <p:sp>
        <p:nvSpPr>
          <p:cNvPr id="40" name="Rectangle 39"/>
          <p:cNvSpPr/>
          <p:nvPr/>
        </p:nvSpPr>
        <p:spPr>
          <a:xfrm>
            <a:off x="0" y="0"/>
            <a:ext cx="12184616" cy="6858000"/>
          </a:xfrm>
          <a:prstGeom prst="rect">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AU" sz="1000" b="0" i="0" u="none" strike="noStrike" kern="1200" cap="none" spc="0" normalizeH="0" baseline="0" noProof="0">
              <a:ln>
                <a:noFill/>
              </a:ln>
              <a:solidFill>
                <a:srgbClr val="FFFFFF"/>
              </a:solidFill>
              <a:effectLst/>
              <a:uLnTx/>
              <a:uFillTx/>
              <a:latin typeface="Adani Regular" panose="02000503000000020004" pitchFamily="2" charset="0"/>
              <a:ea typeface="+mn-ea"/>
              <a:cs typeface="+mn-cs"/>
            </a:endParaRPr>
          </a:p>
        </p:txBody>
      </p:sp>
      <p:pic>
        <p:nvPicPr>
          <p:cNvPr id="75" name="Picture 7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73477" y="6659285"/>
            <a:ext cx="928456" cy="98116"/>
          </a:xfrm>
          <a:prstGeom prst="rect">
            <a:avLst/>
          </a:prstGeom>
        </p:spPr>
      </p:pic>
      <p:pic>
        <p:nvPicPr>
          <p:cNvPr id="11" name="Picture 10">
            <a:extLst>
              <a:ext uri="{FF2B5EF4-FFF2-40B4-BE49-F238E27FC236}">
                <a16:creationId xmlns:a16="http://schemas.microsoft.com/office/drawing/2014/main" id="{25D6150E-7C99-460D-B010-FF508C0D59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06688" y="548997"/>
            <a:ext cx="1342857" cy="895238"/>
          </a:xfrm>
          <a:prstGeom prst="rect">
            <a:avLst/>
          </a:prstGeom>
        </p:spPr>
      </p:pic>
    </p:spTree>
    <p:extLst>
      <p:ext uri="{BB962C8B-B14F-4D97-AF65-F5344CB8AC3E}">
        <p14:creationId xmlns:p14="http://schemas.microsoft.com/office/powerpoint/2010/main" val="2043705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6615" y="-8246"/>
            <a:ext cx="10829385" cy="769676"/>
          </a:xfrm>
        </p:spPr>
        <p:txBody>
          <a:bodyPr anchor="b">
            <a:noAutofit/>
          </a:bodyPr>
          <a:lstStyle>
            <a:lvl1pPr>
              <a:defRPr sz="2200">
                <a:solidFill>
                  <a:srgbClr val="922682"/>
                </a:solidFill>
                <a:latin typeface="Adani Medium" panose="02000503000000020004" pitchFamily="2" charset="0"/>
              </a:defRPr>
            </a:lvl1pPr>
          </a:lstStyle>
          <a:p>
            <a:r>
              <a:rPr lang="en-US"/>
              <a:t>Click to edit Master title style</a:t>
            </a:r>
            <a:endParaRPr lang="en-IN"/>
          </a:p>
        </p:txBody>
      </p:sp>
      <p:pic>
        <p:nvPicPr>
          <p:cNvPr id="11" name="Picture 10">
            <a:extLst>
              <a:ext uri="{FF2B5EF4-FFF2-40B4-BE49-F238E27FC236}">
                <a16:creationId xmlns:a16="http://schemas.microsoft.com/office/drawing/2014/main" id="{8769CF3E-A124-4648-B78B-690E0BF4FFE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997633" y="6380175"/>
            <a:ext cx="199531" cy="397198"/>
          </a:xfrm>
          <a:prstGeom prst="rect">
            <a:avLst/>
          </a:prstGeom>
        </p:spPr>
      </p:pic>
      <p:cxnSp>
        <p:nvCxnSpPr>
          <p:cNvPr id="13" name="Straight Connector 12">
            <a:extLst>
              <a:ext uri="{FF2B5EF4-FFF2-40B4-BE49-F238E27FC236}">
                <a16:creationId xmlns:a16="http://schemas.microsoft.com/office/drawing/2014/main" id="{C54E33BF-BAA8-4D8E-8655-FAD4E5778B83}"/>
              </a:ext>
            </a:extLst>
          </p:cNvPr>
          <p:cNvCxnSpPr/>
          <p:nvPr userDrawn="1"/>
        </p:nvCxnSpPr>
        <p:spPr>
          <a:xfrm>
            <a:off x="11892644" y="6579245"/>
            <a:ext cx="78544"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912402F6-DF1F-4B04-A15A-F823AB4CA3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234806" y="251705"/>
            <a:ext cx="736382" cy="490921"/>
          </a:xfrm>
          <a:prstGeom prst="rect">
            <a:avLst/>
          </a:prstGeom>
        </p:spPr>
      </p:pic>
      <p:grpSp>
        <p:nvGrpSpPr>
          <p:cNvPr id="3" name="Group 2">
            <a:extLst>
              <a:ext uri="{FF2B5EF4-FFF2-40B4-BE49-F238E27FC236}">
                <a16:creationId xmlns:a16="http://schemas.microsoft.com/office/drawing/2014/main" id="{F4BD06E0-24B3-41D4-9656-42FDF4FECC35}"/>
              </a:ext>
            </a:extLst>
          </p:cNvPr>
          <p:cNvGrpSpPr/>
          <p:nvPr userDrawn="1"/>
        </p:nvGrpSpPr>
        <p:grpSpPr>
          <a:xfrm>
            <a:off x="391850" y="746816"/>
            <a:ext cx="10744149" cy="60959"/>
            <a:chOff x="391437" y="755062"/>
            <a:chExt cx="10692000" cy="60959"/>
          </a:xfrm>
        </p:grpSpPr>
        <p:cxnSp>
          <p:nvCxnSpPr>
            <p:cNvPr id="10" name="Straight Connector 9"/>
            <p:cNvCxnSpPr/>
            <p:nvPr/>
          </p:nvCxnSpPr>
          <p:spPr>
            <a:xfrm>
              <a:off x="391437" y="816021"/>
              <a:ext cx="106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9" name="Picture 2" descr="D:\Corp Comm Department Work 2015\Brand Adani 2012\adani_gradient_master.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1437" y="755062"/>
              <a:ext cx="7269694" cy="60959"/>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6AF2C4E0-A25C-4CD8-8695-E93E2867A685}"/>
              </a:ext>
            </a:extLst>
          </p:cNvPr>
          <p:cNvSpPr txBox="1"/>
          <p:nvPr userDrawn="1"/>
        </p:nvSpPr>
        <p:spPr>
          <a:xfrm>
            <a:off x="11442213" y="6455116"/>
            <a:ext cx="470000" cy="230832"/>
          </a:xfrm>
          <a:prstGeom prst="rect">
            <a:avLst/>
          </a:prstGeom>
          <a:noFill/>
        </p:spPr>
        <p:txBody>
          <a:bodyPr wrap="square" rtlCol="0">
            <a:spAutoFit/>
          </a:bodyPr>
          <a:lstStyle/>
          <a:p>
            <a:pPr algn="r"/>
            <a:fld id="{7F89D720-7EAF-A942-9DA7-171430440A11}" type="slidenum">
              <a:rPr lang="en-US" sz="900" b="0" i="0" smtClean="0">
                <a:solidFill>
                  <a:srgbClr val="2A69AF"/>
                </a:solidFill>
                <a:latin typeface="Adani Medium" charset="0"/>
                <a:ea typeface="Adani Medium" charset="0"/>
                <a:cs typeface="Adani Medium" charset="0"/>
              </a:rPr>
              <a:pPr algn="r"/>
              <a:t>‹#›</a:t>
            </a:fld>
            <a:endParaRPr lang="en-US" sz="900" b="0" i="0">
              <a:solidFill>
                <a:srgbClr val="2A69AF"/>
              </a:solidFill>
              <a:latin typeface="Adani Medium" charset="0"/>
              <a:ea typeface="Adani Medium" charset="0"/>
              <a:cs typeface="Adani Medium" charset="0"/>
            </a:endParaRPr>
          </a:p>
        </p:txBody>
      </p:sp>
    </p:spTree>
    <p:extLst>
      <p:ext uri="{BB962C8B-B14F-4D97-AF65-F5344CB8AC3E}">
        <p14:creationId xmlns:p14="http://schemas.microsoft.com/office/powerpoint/2010/main" val="3429550892"/>
      </p:ext>
    </p:extLst>
  </p:cSld>
  <p:clrMapOvr>
    <a:masterClrMapping/>
  </p:clrMapOvr>
  <p:extLst>
    <p:ext uri="{DCECCB84-F9BA-43D5-87BE-67443E8EF086}">
      <p15:sldGuideLst xmlns:p15="http://schemas.microsoft.com/office/powerpoint/2012/main">
        <p15:guide id="1" orient="horz" pos="573">
          <p15:clr>
            <a:srgbClr val="FBAE40"/>
          </p15:clr>
        </p15:guide>
        <p15:guide id="2" pos="212">
          <p15:clr>
            <a:srgbClr val="FBAE40"/>
          </p15:clr>
        </p15:guide>
        <p15:guide id="3" pos="3840">
          <p15:clr>
            <a:srgbClr val="FBAE40"/>
          </p15:clr>
        </p15:guide>
        <p15:guide id="4" pos="7468">
          <p15:clr>
            <a:srgbClr val="FBAE40"/>
          </p15:clr>
        </p15:guide>
        <p15:guide id="5" orient="horz" pos="3974">
          <p15:clr>
            <a:srgbClr val="FBAE40"/>
          </p15:clr>
        </p15:guide>
        <p15:guide id="6"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617A3B-1871-4CFF-AB8E-0BDE7F11C4B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018"/>
            <a:ext cx="12192000" cy="6855967"/>
          </a:xfrm>
          <a:prstGeom prst="rect">
            <a:avLst/>
          </a:prstGeom>
          <a:solidFill>
            <a:schemeClr val="bg1"/>
          </a:solidFill>
        </p:spPr>
      </p:pic>
      <p:sp>
        <p:nvSpPr>
          <p:cNvPr id="3" name="Rectangle 2">
            <a:extLst>
              <a:ext uri="{FF2B5EF4-FFF2-40B4-BE49-F238E27FC236}">
                <a16:creationId xmlns:a16="http://schemas.microsoft.com/office/drawing/2014/main" id="{B656D043-EF82-4215-BB9A-19693439C80A}"/>
              </a:ext>
            </a:extLst>
          </p:cNvPr>
          <p:cNvSpPr/>
          <p:nvPr userDrawn="1"/>
        </p:nvSpPr>
        <p:spPr>
          <a:xfrm>
            <a:off x="4055728" y="308585"/>
            <a:ext cx="4080544" cy="3355304"/>
          </a:xfrm>
          <a:prstGeom prst="rect">
            <a:avLst/>
          </a:prstGeom>
          <a:solidFill>
            <a:srgbClr val="F1F1F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3200" b="0" i="0" u="none" strike="noStrike" kern="1200" cap="none" spc="0" normalizeH="0" baseline="0" noProof="0">
              <a:ln>
                <a:noFill/>
              </a:ln>
              <a:solidFill>
                <a:prstClr val="white"/>
              </a:solidFill>
              <a:effectLst/>
              <a:uLnTx/>
              <a:uFillTx/>
              <a:latin typeface="Adani Regular"/>
              <a:ea typeface="+mn-ea"/>
              <a:cs typeface="+mn-cs"/>
            </a:endParaRPr>
          </a:p>
        </p:txBody>
      </p:sp>
      <p:pic>
        <p:nvPicPr>
          <p:cNvPr id="10" name="Picture 2" descr="Image result for adani renewables logo">
            <a:extLst>
              <a:ext uri="{FF2B5EF4-FFF2-40B4-BE49-F238E27FC236}">
                <a16:creationId xmlns:a16="http://schemas.microsoft.com/office/drawing/2014/main" id="{69DB92D6-103F-4962-855B-E9B494341EBC}"/>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5119465" y="1319335"/>
            <a:ext cx="1953070" cy="133380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5CF2DC7-DD12-42CA-96D8-8A687717DDC1}"/>
              </a:ext>
            </a:extLst>
          </p:cNvPr>
          <p:cNvSpPr>
            <a:spLocks noGrp="1"/>
          </p:cNvSpPr>
          <p:nvPr>
            <p:ph type="title"/>
          </p:nvPr>
        </p:nvSpPr>
        <p:spPr>
          <a:xfrm>
            <a:off x="0" y="4234020"/>
            <a:ext cx="12192000" cy="994980"/>
          </a:xfrm>
        </p:spPr>
        <p:txBody>
          <a:bodyPr anchor="ctr">
            <a:noAutofit/>
          </a:bodyPr>
          <a:lstStyle>
            <a:lvl1pPr algn="ctr">
              <a:defRPr sz="3200">
                <a:solidFill>
                  <a:schemeClr val="bg1"/>
                </a:solidFill>
                <a:latin typeface="Adani Medium" panose="02000503000000020004" pitchFamily="2" charset="0"/>
              </a:defRPr>
            </a:lvl1pPr>
          </a:lstStyle>
          <a:p>
            <a:r>
              <a:rPr lang="en-US"/>
              <a:t>Click to edit Master title style</a:t>
            </a:r>
            <a:endParaRPr lang="en-IN"/>
          </a:p>
        </p:txBody>
      </p:sp>
    </p:spTree>
    <p:extLst>
      <p:ext uri="{BB962C8B-B14F-4D97-AF65-F5344CB8AC3E}">
        <p14:creationId xmlns:p14="http://schemas.microsoft.com/office/powerpoint/2010/main" val="2575457280"/>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EF93A8-7F2D-4451-9A9D-39989544BD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018"/>
            <a:ext cx="12192000" cy="6855967"/>
          </a:xfrm>
          <a:prstGeom prst="rect">
            <a:avLst/>
          </a:prstGeom>
        </p:spPr>
      </p:pic>
      <p:sp>
        <p:nvSpPr>
          <p:cNvPr id="5" name="Rectangle 4">
            <a:extLst>
              <a:ext uri="{FF2B5EF4-FFF2-40B4-BE49-F238E27FC236}">
                <a16:creationId xmlns:a16="http://schemas.microsoft.com/office/drawing/2014/main" id="{357C6DA0-C681-4242-AD6B-27316EED94EE}"/>
              </a:ext>
            </a:extLst>
          </p:cNvPr>
          <p:cNvSpPr/>
          <p:nvPr userDrawn="1"/>
        </p:nvSpPr>
        <p:spPr>
          <a:xfrm>
            <a:off x="4055728" y="308585"/>
            <a:ext cx="4080544" cy="3355304"/>
          </a:xfrm>
          <a:prstGeom prst="rect">
            <a:avLst/>
          </a:prstGeom>
          <a:solidFill>
            <a:srgbClr val="F1F1F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3200" b="0" i="0" u="none" strike="noStrike" kern="1200" cap="none" spc="0" normalizeH="0" baseline="0" noProof="0">
              <a:ln>
                <a:noFill/>
              </a:ln>
              <a:solidFill>
                <a:prstClr val="white"/>
              </a:solidFill>
              <a:effectLst/>
              <a:uLnTx/>
              <a:uFillTx/>
              <a:latin typeface="Adani Regular"/>
              <a:ea typeface="+mn-ea"/>
              <a:cs typeface="+mn-cs"/>
            </a:endParaRPr>
          </a:p>
        </p:txBody>
      </p:sp>
      <p:sp>
        <p:nvSpPr>
          <p:cNvPr id="8" name="Title 1">
            <a:extLst>
              <a:ext uri="{FF2B5EF4-FFF2-40B4-BE49-F238E27FC236}">
                <a16:creationId xmlns:a16="http://schemas.microsoft.com/office/drawing/2014/main" id="{D7F9036D-FC35-410D-9E73-1FEF5683F9A4}"/>
              </a:ext>
            </a:extLst>
          </p:cNvPr>
          <p:cNvSpPr>
            <a:spLocks noGrp="1"/>
          </p:cNvSpPr>
          <p:nvPr>
            <p:ph type="title"/>
          </p:nvPr>
        </p:nvSpPr>
        <p:spPr>
          <a:xfrm>
            <a:off x="0" y="4234020"/>
            <a:ext cx="12192000" cy="994980"/>
          </a:xfrm>
        </p:spPr>
        <p:txBody>
          <a:bodyPr anchor="ctr">
            <a:noAutofit/>
          </a:bodyPr>
          <a:lstStyle>
            <a:lvl1pPr algn="ctr">
              <a:defRPr sz="3200">
                <a:solidFill>
                  <a:schemeClr val="bg1"/>
                </a:solidFill>
                <a:latin typeface="Adani Medium" panose="02000503000000020004" pitchFamily="2" charset="0"/>
              </a:defRPr>
            </a:lvl1pPr>
          </a:lstStyle>
          <a:p>
            <a:r>
              <a:rPr lang="en-US"/>
              <a:t>Click to edit Master title style</a:t>
            </a:r>
            <a:endParaRPr lang="en-IN"/>
          </a:p>
        </p:txBody>
      </p:sp>
      <p:pic>
        <p:nvPicPr>
          <p:cNvPr id="9" name="Picture 2" descr="Image result for adani renewables logo">
            <a:extLst>
              <a:ext uri="{FF2B5EF4-FFF2-40B4-BE49-F238E27FC236}">
                <a16:creationId xmlns:a16="http://schemas.microsoft.com/office/drawing/2014/main" id="{745D04F9-6577-4282-8DF6-F730E7C2042B}"/>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5119465" y="1319335"/>
            <a:ext cx="1953070" cy="1333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9754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DC30C0-F1CF-4DEB-9E47-A0928BA1CC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018"/>
            <a:ext cx="12192000" cy="6855967"/>
          </a:xfrm>
          <a:prstGeom prst="rect">
            <a:avLst/>
          </a:prstGeom>
        </p:spPr>
      </p:pic>
      <p:sp>
        <p:nvSpPr>
          <p:cNvPr id="5" name="Rectangle 4">
            <a:extLst>
              <a:ext uri="{FF2B5EF4-FFF2-40B4-BE49-F238E27FC236}">
                <a16:creationId xmlns:a16="http://schemas.microsoft.com/office/drawing/2014/main" id="{94D440C5-5B00-4ECA-B528-EF4D187535E0}"/>
              </a:ext>
            </a:extLst>
          </p:cNvPr>
          <p:cNvSpPr/>
          <p:nvPr userDrawn="1"/>
        </p:nvSpPr>
        <p:spPr>
          <a:xfrm>
            <a:off x="4055728" y="308585"/>
            <a:ext cx="4080544" cy="3355304"/>
          </a:xfrm>
          <a:prstGeom prst="rect">
            <a:avLst/>
          </a:prstGeom>
          <a:solidFill>
            <a:srgbClr val="F1F1F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3200" b="0" i="0" u="none" strike="noStrike" kern="1200" cap="none" spc="0" normalizeH="0" baseline="0" noProof="0">
              <a:ln>
                <a:noFill/>
              </a:ln>
              <a:solidFill>
                <a:prstClr val="white"/>
              </a:solidFill>
              <a:effectLst/>
              <a:uLnTx/>
              <a:uFillTx/>
              <a:latin typeface="Adani Regular"/>
              <a:ea typeface="+mn-ea"/>
              <a:cs typeface="+mn-cs"/>
            </a:endParaRPr>
          </a:p>
        </p:txBody>
      </p:sp>
      <p:sp>
        <p:nvSpPr>
          <p:cNvPr id="7" name="Title 1">
            <a:extLst>
              <a:ext uri="{FF2B5EF4-FFF2-40B4-BE49-F238E27FC236}">
                <a16:creationId xmlns:a16="http://schemas.microsoft.com/office/drawing/2014/main" id="{80FC1AA1-AC7B-4E6C-8AA1-6183A7AFC838}"/>
              </a:ext>
            </a:extLst>
          </p:cNvPr>
          <p:cNvSpPr>
            <a:spLocks noGrp="1"/>
          </p:cNvSpPr>
          <p:nvPr>
            <p:ph type="title"/>
          </p:nvPr>
        </p:nvSpPr>
        <p:spPr>
          <a:xfrm>
            <a:off x="0" y="4234020"/>
            <a:ext cx="12192000" cy="994980"/>
          </a:xfrm>
        </p:spPr>
        <p:txBody>
          <a:bodyPr anchor="ctr">
            <a:noAutofit/>
          </a:bodyPr>
          <a:lstStyle>
            <a:lvl1pPr algn="ctr">
              <a:defRPr sz="3200">
                <a:solidFill>
                  <a:schemeClr val="bg1"/>
                </a:solidFill>
                <a:latin typeface="Adani Medium" panose="02000503000000020004" pitchFamily="2" charset="0"/>
              </a:defRPr>
            </a:lvl1pPr>
          </a:lstStyle>
          <a:p>
            <a:r>
              <a:rPr lang="en-US"/>
              <a:t>Click to edit Master title style</a:t>
            </a:r>
            <a:endParaRPr lang="en-IN"/>
          </a:p>
        </p:txBody>
      </p:sp>
      <p:pic>
        <p:nvPicPr>
          <p:cNvPr id="8" name="Picture 2" descr="Image result for adani renewables logo">
            <a:extLst>
              <a:ext uri="{FF2B5EF4-FFF2-40B4-BE49-F238E27FC236}">
                <a16:creationId xmlns:a16="http://schemas.microsoft.com/office/drawing/2014/main" id="{8C1521A6-2EA1-44DF-8AE2-584A24FAF8E1}"/>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5119465" y="1319335"/>
            <a:ext cx="1953070" cy="1333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1067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D4B4AB-B102-4B52-9298-4FDE1139D9A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018"/>
            <a:ext cx="12192000" cy="6855967"/>
          </a:xfrm>
          <a:prstGeom prst="rect">
            <a:avLst/>
          </a:prstGeom>
        </p:spPr>
      </p:pic>
      <p:sp>
        <p:nvSpPr>
          <p:cNvPr id="5" name="Rectangle 4">
            <a:extLst>
              <a:ext uri="{FF2B5EF4-FFF2-40B4-BE49-F238E27FC236}">
                <a16:creationId xmlns:a16="http://schemas.microsoft.com/office/drawing/2014/main" id="{7446AA89-70C2-4CE4-A7FB-E2B4B3913F75}"/>
              </a:ext>
            </a:extLst>
          </p:cNvPr>
          <p:cNvSpPr/>
          <p:nvPr userDrawn="1"/>
        </p:nvSpPr>
        <p:spPr>
          <a:xfrm>
            <a:off x="4055728" y="308585"/>
            <a:ext cx="4080544" cy="3355304"/>
          </a:xfrm>
          <a:prstGeom prst="rect">
            <a:avLst/>
          </a:prstGeom>
          <a:solidFill>
            <a:srgbClr val="F1F1F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3200" b="0" i="0" u="none" strike="noStrike" kern="1200" cap="none" spc="0" normalizeH="0" baseline="0" noProof="0">
              <a:ln>
                <a:noFill/>
              </a:ln>
              <a:solidFill>
                <a:prstClr val="white"/>
              </a:solidFill>
              <a:effectLst/>
              <a:uLnTx/>
              <a:uFillTx/>
              <a:latin typeface="Adani Regular"/>
              <a:ea typeface="+mn-ea"/>
              <a:cs typeface="+mn-cs"/>
            </a:endParaRPr>
          </a:p>
        </p:txBody>
      </p:sp>
      <p:sp>
        <p:nvSpPr>
          <p:cNvPr id="7" name="Title 1">
            <a:extLst>
              <a:ext uri="{FF2B5EF4-FFF2-40B4-BE49-F238E27FC236}">
                <a16:creationId xmlns:a16="http://schemas.microsoft.com/office/drawing/2014/main" id="{E0DEB1FE-D4FB-4B28-952E-2EA758A78E1B}"/>
              </a:ext>
            </a:extLst>
          </p:cNvPr>
          <p:cNvSpPr>
            <a:spLocks noGrp="1"/>
          </p:cNvSpPr>
          <p:nvPr>
            <p:ph type="title"/>
          </p:nvPr>
        </p:nvSpPr>
        <p:spPr>
          <a:xfrm>
            <a:off x="0" y="4234020"/>
            <a:ext cx="12192000" cy="994980"/>
          </a:xfrm>
        </p:spPr>
        <p:txBody>
          <a:bodyPr anchor="ctr">
            <a:noAutofit/>
          </a:bodyPr>
          <a:lstStyle>
            <a:lvl1pPr algn="ctr">
              <a:defRPr sz="3200">
                <a:solidFill>
                  <a:schemeClr val="bg1"/>
                </a:solidFill>
                <a:latin typeface="Adani Medium" panose="02000503000000020004" pitchFamily="2" charset="0"/>
              </a:defRPr>
            </a:lvl1pPr>
          </a:lstStyle>
          <a:p>
            <a:r>
              <a:rPr lang="en-US"/>
              <a:t>Click to edit Master title style</a:t>
            </a:r>
            <a:endParaRPr lang="en-IN"/>
          </a:p>
        </p:txBody>
      </p:sp>
      <p:pic>
        <p:nvPicPr>
          <p:cNvPr id="9" name="Picture 2" descr="Image result for adani renewables logo">
            <a:extLst>
              <a:ext uri="{FF2B5EF4-FFF2-40B4-BE49-F238E27FC236}">
                <a16:creationId xmlns:a16="http://schemas.microsoft.com/office/drawing/2014/main" id="{7CE10F92-6B8F-4EBE-8AE9-B4ED4C9E09D7}"/>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5119465" y="1319335"/>
            <a:ext cx="1953070" cy="1333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7672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o Image - Title Cover">
    <p:spTree>
      <p:nvGrpSpPr>
        <p:cNvPr id="1" name=""/>
        <p:cNvGrpSpPr/>
        <p:nvPr/>
      </p:nvGrpSpPr>
      <p:grpSpPr>
        <a:xfrm>
          <a:off x="0" y="0"/>
          <a:ext cx="0" cy="0"/>
          <a:chOff x="0" y="0"/>
          <a:chExt cx="0" cy="0"/>
        </a:xfrm>
      </p:grpSpPr>
      <p:pic>
        <p:nvPicPr>
          <p:cNvPr id="6" name="Picture 2" descr="D:\Corp Comm Department Work 2015\Brand Adani 2012\adani_gradient_master.jp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495920" y="3549018"/>
            <a:ext cx="6696080" cy="6095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53D659F-60B8-4FB9-ABDF-8DCF7EFEA87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4594" y="3412743"/>
            <a:ext cx="12192001" cy="3444240"/>
          </a:xfrm>
          <a:prstGeom prst="rect">
            <a:avLst/>
          </a:prstGeom>
        </p:spPr>
      </p:pic>
      <p:pic>
        <p:nvPicPr>
          <p:cNvPr id="5" name="Picture 4">
            <a:extLst>
              <a:ext uri="{FF2B5EF4-FFF2-40B4-BE49-F238E27FC236}">
                <a16:creationId xmlns:a16="http://schemas.microsoft.com/office/drawing/2014/main" id="{35E475E3-0EF3-4E72-B1ED-0447ED9F6F7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96000" y="909000"/>
            <a:ext cx="1889312" cy="1259541"/>
          </a:xfrm>
          <a:prstGeom prst="rect">
            <a:avLst/>
          </a:prstGeom>
        </p:spPr>
      </p:pic>
    </p:spTree>
    <p:extLst>
      <p:ext uri="{BB962C8B-B14F-4D97-AF65-F5344CB8AC3E}">
        <p14:creationId xmlns:p14="http://schemas.microsoft.com/office/powerpoint/2010/main" val="2193866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Main Title ">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4733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D209B158-974F-485A-946D-A39E8520421E}"/>
              </a:ext>
            </a:extLst>
          </p:cNvPr>
          <p:cNvGrpSpPr/>
          <p:nvPr userDrawn="1"/>
        </p:nvGrpSpPr>
        <p:grpSpPr>
          <a:xfrm>
            <a:off x="391850" y="746816"/>
            <a:ext cx="10744149" cy="60959"/>
            <a:chOff x="391437" y="755062"/>
            <a:chExt cx="10692000" cy="60959"/>
          </a:xfrm>
        </p:grpSpPr>
        <p:cxnSp>
          <p:nvCxnSpPr>
            <p:cNvPr id="12" name="Straight Connector 11">
              <a:extLst>
                <a:ext uri="{FF2B5EF4-FFF2-40B4-BE49-F238E27FC236}">
                  <a16:creationId xmlns:a16="http://schemas.microsoft.com/office/drawing/2014/main" id="{B4D4EBF0-BF33-45E1-B9AB-9C415EF4C327}"/>
                </a:ext>
              </a:extLst>
            </p:cNvPr>
            <p:cNvCxnSpPr/>
            <p:nvPr/>
          </p:nvCxnSpPr>
          <p:spPr>
            <a:xfrm>
              <a:off x="391437" y="816021"/>
              <a:ext cx="106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5" name="Picture 2" descr="D:\Corp Comm Department Work 2015\Brand Adani 2012\adani_gradient_master.jpg">
              <a:extLst>
                <a:ext uri="{FF2B5EF4-FFF2-40B4-BE49-F238E27FC236}">
                  <a16:creationId xmlns:a16="http://schemas.microsoft.com/office/drawing/2014/main" id="{FAED6878-49B8-439F-9941-16BEB4F1331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91437" y="755062"/>
              <a:ext cx="7269694" cy="60959"/>
            </a:xfrm>
            <a:prstGeom prst="rect">
              <a:avLst/>
            </a:prstGeom>
            <a:noFill/>
            <a:extLst>
              <a:ext uri="{909E8E84-426E-40DD-AFC4-6F175D3DCCD1}">
                <a14:hiddenFill xmlns:a14="http://schemas.microsoft.com/office/drawing/2010/main">
                  <a:solidFill>
                    <a:srgbClr val="FFFFFF"/>
                  </a:solidFill>
                </a14:hiddenFill>
              </a:ext>
            </a:extLst>
          </p:spPr>
        </p:pic>
      </p:grpSp>
      <p:pic>
        <p:nvPicPr>
          <p:cNvPr id="16" name="Picture 15">
            <a:extLst>
              <a:ext uri="{FF2B5EF4-FFF2-40B4-BE49-F238E27FC236}">
                <a16:creationId xmlns:a16="http://schemas.microsoft.com/office/drawing/2014/main" id="{7B9C2CAC-2484-458A-A16F-5A90C600D63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234806" y="251705"/>
            <a:ext cx="736382" cy="490921"/>
          </a:xfrm>
          <a:prstGeom prst="rect">
            <a:avLst/>
          </a:prstGeom>
        </p:spPr>
      </p:pic>
    </p:spTree>
    <p:extLst>
      <p:ext uri="{BB962C8B-B14F-4D97-AF65-F5344CB8AC3E}">
        <p14:creationId xmlns:p14="http://schemas.microsoft.com/office/powerpoint/2010/main" val="1399051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o Image - Title 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5BEDE2-0E01-44E6-ACC3-05ED4931C9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1908" y="1918905"/>
            <a:ext cx="3053323" cy="2510651"/>
          </a:xfrm>
          <a:prstGeom prst="rect">
            <a:avLst/>
          </a:prstGeom>
        </p:spPr>
      </p:pic>
      <p:sp>
        <p:nvSpPr>
          <p:cNvPr id="5" name="Subtitle 3"/>
          <p:cNvSpPr>
            <a:spLocks noGrp="1"/>
          </p:cNvSpPr>
          <p:nvPr>
            <p:ph type="subTitle" idx="1" hasCustomPrompt="1"/>
          </p:nvPr>
        </p:nvSpPr>
        <p:spPr>
          <a:xfrm>
            <a:off x="5343051" y="2108825"/>
            <a:ext cx="6840912" cy="1470671"/>
          </a:xfrm>
        </p:spPr>
        <p:txBody>
          <a:bodyPr>
            <a:normAutofit/>
          </a:bodyPr>
          <a:lstStyle>
            <a:lvl1pPr marL="0" indent="0">
              <a:buNone/>
              <a:defRPr baseline="0">
                <a:latin typeface="Adani Medium" pitchFamily="2" charset="0"/>
              </a:defRPr>
            </a:lvl1pPr>
          </a:lstStyle>
          <a:p>
            <a:pPr algn="l"/>
            <a:r>
              <a:rPr lang="en-IN" dirty="0">
                <a:solidFill>
                  <a:srgbClr val="000000"/>
                </a:solidFill>
              </a:rPr>
              <a:t>Click to add title</a:t>
            </a:r>
          </a:p>
        </p:txBody>
      </p:sp>
      <p:pic>
        <p:nvPicPr>
          <p:cNvPr id="6" name="Picture 2" descr="D:\Corp Comm Department Work 2015\Brand Adani 2012\adani_gradient_master.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95920" y="3549017"/>
            <a:ext cx="6696080" cy="60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41186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ain Title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IN"/>
          </a:p>
        </p:txBody>
      </p:sp>
      <p:sp>
        <p:nvSpPr>
          <p:cNvPr id="3" name="Date Placeholder 2"/>
          <p:cNvSpPr>
            <a:spLocks noGrp="1"/>
          </p:cNvSpPr>
          <p:nvPr>
            <p:ph type="dt" sz="half" idx="10"/>
          </p:nvPr>
        </p:nvSpPr>
        <p:spPr/>
        <p:txBody>
          <a:bodyPr/>
          <a:lstStyle/>
          <a:p>
            <a:fld id="{C9D75DF4-3AC0-4064-B920-C01CE0353AA3}" type="datetimeFigureOut">
              <a:rPr lang="en-IN" smtClean="0"/>
              <a:pPr/>
              <a:t>02-12-2025</a:t>
            </a:fld>
            <a:endParaRPr lang="en-IN" dirty="0"/>
          </a:p>
        </p:txBody>
      </p:sp>
      <p:sp>
        <p:nvSpPr>
          <p:cNvPr id="4" name="Slide Number Placeholder 3"/>
          <p:cNvSpPr>
            <a:spLocks noGrp="1"/>
          </p:cNvSpPr>
          <p:nvPr>
            <p:ph type="sldNum" sz="quarter" idx="11"/>
          </p:nvPr>
        </p:nvSpPr>
        <p:spPr/>
        <p:txBody>
          <a:bodyPr/>
          <a:lstStyle/>
          <a:p>
            <a:endParaRPr lang="en-IN" dirty="0"/>
          </a:p>
        </p:txBody>
      </p:sp>
      <p:pic>
        <p:nvPicPr>
          <p:cNvPr id="5" name="Picture 4" descr="A group of people sitting at a table&#10;&#10;Description generated with high confidence">
            <a:extLst>
              <a:ext uri="{FF2B5EF4-FFF2-40B4-BE49-F238E27FC236}">
                <a16:creationId xmlns:a16="http://schemas.microsoft.com/office/drawing/2014/main" id="{1139518B-9460-4BD4-8054-2DB17B3372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37"/>
            <a:ext cx="12192477" cy="6857463"/>
          </a:xfrm>
          <a:prstGeom prst="rect">
            <a:avLst/>
          </a:prstGeom>
        </p:spPr>
      </p:pic>
      <p:sp>
        <p:nvSpPr>
          <p:cNvPr id="6" name="Subtitle 3"/>
          <p:cNvSpPr>
            <a:spLocks noGrp="1"/>
          </p:cNvSpPr>
          <p:nvPr>
            <p:ph type="subTitle" idx="1" hasCustomPrompt="1"/>
          </p:nvPr>
        </p:nvSpPr>
        <p:spPr>
          <a:xfrm>
            <a:off x="5003448" y="308584"/>
            <a:ext cx="6973336" cy="1440192"/>
          </a:xfrm>
        </p:spPr>
        <p:txBody>
          <a:bodyPr>
            <a:normAutofit/>
          </a:bodyPr>
          <a:lstStyle>
            <a:lvl1pPr marL="0" indent="0">
              <a:buNone/>
              <a:defRPr baseline="0">
                <a:latin typeface="Adani Medium" pitchFamily="2" charset="0"/>
              </a:defRPr>
            </a:lvl1pPr>
          </a:lstStyle>
          <a:p>
            <a:pPr algn="l"/>
            <a:r>
              <a:rPr lang="en-IN" dirty="0">
                <a:solidFill>
                  <a:srgbClr val="000000"/>
                </a:solidFill>
              </a:rPr>
              <a:t>Click to add title</a:t>
            </a:r>
          </a:p>
        </p:txBody>
      </p:sp>
      <p:pic>
        <p:nvPicPr>
          <p:cNvPr id="7" name="Picture 2" descr="D:\Corp Comm Department Work 2015\Brand Adani 2012\adani_gradient_master.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156317" y="1748777"/>
            <a:ext cx="6696080" cy="609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picture containing food, drawing&#10;&#10;Description automatically generated">
            <a:extLst>
              <a:ext uri="{FF2B5EF4-FFF2-40B4-BE49-F238E27FC236}">
                <a16:creationId xmlns:a16="http://schemas.microsoft.com/office/drawing/2014/main" id="{E23C3FC3-A640-4041-B925-313504AC3AC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92033" y="6069360"/>
            <a:ext cx="959935" cy="788640"/>
          </a:xfrm>
          <a:prstGeom prst="rect">
            <a:avLst/>
          </a:prstGeom>
        </p:spPr>
      </p:pic>
      <p:pic>
        <p:nvPicPr>
          <p:cNvPr id="12" name="Picture 11">
            <a:extLst>
              <a:ext uri="{FF2B5EF4-FFF2-40B4-BE49-F238E27FC236}">
                <a16:creationId xmlns:a16="http://schemas.microsoft.com/office/drawing/2014/main" id="{67A499EA-16E4-472F-A86C-E6DBF73CFD3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02312" y="79811"/>
            <a:ext cx="1573112" cy="1293520"/>
          </a:xfrm>
          <a:prstGeom prst="rect">
            <a:avLst/>
          </a:prstGeom>
        </p:spPr>
      </p:pic>
    </p:spTree>
    <p:extLst>
      <p:ext uri="{BB962C8B-B14F-4D97-AF65-F5344CB8AC3E}">
        <p14:creationId xmlns:p14="http://schemas.microsoft.com/office/powerpoint/2010/main" val="7452293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IN" dirty="0"/>
          </a:p>
        </p:txBody>
      </p:sp>
      <p:sp>
        <p:nvSpPr>
          <p:cNvPr id="3" name="Date Placeholder 2"/>
          <p:cNvSpPr>
            <a:spLocks noGrp="1"/>
          </p:cNvSpPr>
          <p:nvPr>
            <p:ph type="dt" sz="half" idx="10"/>
          </p:nvPr>
        </p:nvSpPr>
        <p:spPr/>
        <p:txBody>
          <a:bodyPr/>
          <a:lstStyle/>
          <a:p>
            <a:fld id="{C9D75DF4-3AC0-4064-B920-C01CE0353AA3}" type="datetimeFigureOut">
              <a:rPr lang="en-IN" smtClean="0"/>
              <a:pPr/>
              <a:t>02-12-2025</a:t>
            </a:fld>
            <a:endParaRPr lang="en-IN" dirty="0"/>
          </a:p>
        </p:txBody>
      </p:sp>
      <p:sp>
        <p:nvSpPr>
          <p:cNvPr id="4" name="Slide Number Placeholder 3"/>
          <p:cNvSpPr>
            <a:spLocks noGrp="1"/>
          </p:cNvSpPr>
          <p:nvPr>
            <p:ph type="sldNum" sz="quarter" idx="11"/>
          </p:nvPr>
        </p:nvSpPr>
        <p:spPr/>
        <p:txBody>
          <a:bodyPr/>
          <a:lstStyle/>
          <a:p>
            <a:endParaRPr lang="en-IN" dirty="0"/>
          </a:p>
        </p:txBody>
      </p:sp>
      <p:pic>
        <p:nvPicPr>
          <p:cNvPr id="5" name="Picture 4">
            <a:extLst>
              <a:ext uri="{FF2B5EF4-FFF2-40B4-BE49-F238E27FC236}">
                <a16:creationId xmlns:a16="http://schemas.microsoft.com/office/drawing/2014/main" id="{B53D659F-60B8-4FB9-ABDF-8DCF7EFEA871}"/>
              </a:ext>
            </a:extLst>
          </p:cNvPr>
          <p:cNvPicPr>
            <a:picLocks noChangeAspect="1"/>
          </p:cNvPicPr>
          <p:nvPr userDrawn="1"/>
        </p:nvPicPr>
        <p:blipFill>
          <a:blip r:embed="rId2"/>
          <a:stretch>
            <a:fillRect/>
          </a:stretch>
        </p:blipFill>
        <p:spPr>
          <a:xfrm>
            <a:off x="-14594" y="3412743"/>
            <a:ext cx="12192001" cy="3444240"/>
          </a:xfrm>
          <a:prstGeom prst="rect">
            <a:avLst/>
          </a:prstGeom>
        </p:spPr>
      </p:pic>
    </p:spTree>
    <p:extLst>
      <p:ext uri="{BB962C8B-B14F-4D97-AF65-F5344CB8AC3E}">
        <p14:creationId xmlns:p14="http://schemas.microsoft.com/office/powerpoint/2010/main" val="4363121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617A3B-1871-4CFF-AB8E-0BDE7F11C4B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17"/>
            <a:ext cx="12192000" cy="6855967"/>
          </a:xfrm>
          <a:prstGeom prst="rect">
            <a:avLst/>
          </a:prstGeom>
        </p:spPr>
      </p:pic>
      <p:sp>
        <p:nvSpPr>
          <p:cNvPr id="2" name="Title 1"/>
          <p:cNvSpPr>
            <a:spLocks noGrp="1"/>
          </p:cNvSpPr>
          <p:nvPr>
            <p:ph type="title"/>
          </p:nvPr>
        </p:nvSpPr>
        <p:spPr>
          <a:xfrm>
            <a:off x="914400" y="4038600"/>
            <a:ext cx="10363200" cy="1362075"/>
          </a:xfrm>
        </p:spPr>
        <p:txBody>
          <a:bodyPr anchor="t">
            <a:normAutofit/>
          </a:bodyPr>
          <a:lstStyle>
            <a:lvl1pPr algn="l">
              <a:defRPr sz="3733" b="0" cap="none" baseline="0">
                <a:solidFill>
                  <a:schemeClr val="bg1"/>
                </a:solidFill>
                <a:latin typeface="Adani Regular" pitchFamily="2" charset="0"/>
              </a:defRPr>
            </a:lvl1pPr>
          </a:lstStyle>
          <a:p>
            <a:r>
              <a:rPr lang="en-GB"/>
              <a:t>Click to edit Master title style</a:t>
            </a:r>
            <a:endParaRPr lang="en-US" dirty="0"/>
          </a:p>
        </p:txBody>
      </p:sp>
      <p:pic>
        <p:nvPicPr>
          <p:cNvPr id="5" name="Picture 4" descr="Logo, company name&#10;&#10;Description automatically generated">
            <a:extLst>
              <a:ext uri="{FF2B5EF4-FFF2-40B4-BE49-F238E27FC236}">
                <a16:creationId xmlns:a16="http://schemas.microsoft.com/office/drawing/2014/main" id="{C3874763-C10B-4FC1-8FE1-FF35D1C6D00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52733"/>
          <a:stretch/>
        </p:blipFill>
        <p:spPr>
          <a:xfrm>
            <a:off x="3977928" y="2108824"/>
            <a:ext cx="4200560" cy="1632608"/>
          </a:xfrm>
          <a:prstGeom prst="rect">
            <a:avLst/>
          </a:prstGeom>
        </p:spPr>
      </p:pic>
      <p:sp>
        <p:nvSpPr>
          <p:cNvPr id="6" name="Slide Number Placeholder 5"/>
          <p:cNvSpPr>
            <a:spLocks noGrp="1"/>
          </p:cNvSpPr>
          <p:nvPr>
            <p:ph type="sldNum" sz="quarter" idx="12"/>
          </p:nvPr>
        </p:nvSpPr>
        <p:spPr/>
        <p:txBody>
          <a:bodyPr/>
          <a:lstStyle/>
          <a:p>
            <a:fld id="{9759575B-79F4-462B-BD8B-0038BD3A3767}" type="slidenum">
              <a:rPr lang="en-US" smtClean="0"/>
              <a:t>‹#›</a:t>
            </a:fld>
            <a:endParaRPr lang="en-US"/>
          </a:p>
        </p:txBody>
      </p:sp>
    </p:spTree>
    <p:extLst>
      <p:ext uri="{BB962C8B-B14F-4D97-AF65-F5344CB8AC3E}">
        <p14:creationId xmlns:p14="http://schemas.microsoft.com/office/powerpoint/2010/main" val="4123978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EF93A8-7F2D-4451-9A9D-39989544BD5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17"/>
            <a:ext cx="12192000" cy="6855967"/>
          </a:xfrm>
          <a:prstGeom prst="rect">
            <a:avLst/>
          </a:prstGeom>
        </p:spPr>
      </p:pic>
      <p:sp>
        <p:nvSpPr>
          <p:cNvPr id="2" name="Title 1"/>
          <p:cNvSpPr>
            <a:spLocks noGrp="1"/>
          </p:cNvSpPr>
          <p:nvPr>
            <p:ph type="title"/>
          </p:nvPr>
        </p:nvSpPr>
        <p:spPr>
          <a:xfrm>
            <a:off x="914400" y="4038600"/>
            <a:ext cx="10363200" cy="1362075"/>
          </a:xfrm>
        </p:spPr>
        <p:txBody>
          <a:bodyPr anchor="t">
            <a:normAutofit/>
          </a:bodyPr>
          <a:lstStyle>
            <a:lvl1pPr algn="l">
              <a:defRPr sz="3733" b="0" cap="none" baseline="0">
                <a:solidFill>
                  <a:schemeClr val="bg1"/>
                </a:solidFill>
                <a:latin typeface="Adani Regular" pitchFamily="2" charset="0"/>
              </a:defRPr>
            </a:lvl1pPr>
          </a:lstStyle>
          <a:p>
            <a:r>
              <a:rPr lang="en-GB"/>
              <a:t>Click to edit Master title style</a:t>
            </a:r>
            <a:endParaRPr lang="en-US" dirty="0"/>
          </a:p>
        </p:txBody>
      </p:sp>
      <p:sp>
        <p:nvSpPr>
          <p:cNvPr id="6" name="Slide Number Placeholder 5"/>
          <p:cNvSpPr>
            <a:spLocks noGrp="1"/>
          </p:cNvSpPr>
          <p:nvPr>
            <p:ph type="sldNum" sz="quarter" idx="12"/>
          </p:nvPr>
        </p:nvSpPr>
        <p:spPr/>
        <p:txBody>
          <a:bodyPr/>
          <a:lstStyle/>
          <a:p>
            <a:fld id="{9759575B-79F4-462B-BD8B-0038BD3A3767}" type="slidenum">
              <a:rPr lang="en-US" smtClean="0"/>
              <a:t>‹#›</a:t>
            </a:fld>
            <a:endParaRPr lang="en-US"/>
          </a:p>
        </p:txBody>
      </p:sp>
      <p:pic>
        <p:nvPicPr>
          <p:cNvPr id="8" name="Picture 7" descr="Logo, company name&#10;&#10;Description automatically generated">
            <a:extLst>
              <a:ext uri="{FF2B5EF4-FFF2-40B4-BE49-F238E27FC236}">
                <a16:creationId xmlns:a16="http://schemas.microsoft.com/office/drawing/2014/main" id="{844CC573-1455-4DEC-A18C-9EAC8DDF13C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52733"/>
          <a:stretch/>
        </p:blipFill>
        <p:spPr>
          <a:xfrm>
            <a:off x="3977928" y="2108824"/>
            <a:ext cx="4200560" cy="1632608"/>
          </a:xfrm>
          <a:prstGeom prst="rect">
            <a:avLst/>
          </a:prstGeom>
        </p:spPr>
      </p:pic>
    </p:spTree>
    <p:extLst>
      <p:ext uri="{BB962C8B-B14F-4D97-AF65-F5344CB8AC3E}">
        <p14:creationId xmlns:p14="http://schemas.microsoft.com/office/powerpoint/2010/main" val="7919569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DC30C0-F1CF-4DEB-9E47-A0928BA1CC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17"/>
            <a:ext cx="12192000" cy="6855967"/>
          </a:xfrm>
          <a:prstGeom prst="rect">
            <a:avLst/>
          </a:prstGeom>
        </p:spPr>
      </p:pic>
      <p:sp>
        <p:nvSpPr>
          <p:cNvPr id="2" name="Title 1"/>
          <p:cNvSpPr>
            <a:spLocks noGrp="1"/>
          </p:cNvSpPr>
          <p:nvPr>
            <p:ph type="title"/>
          </p:nvPr>
        </p:nvSpPr>
        <p:spPr>
          <a:xfrm>
            <a:off x="914400" y="4038600"/>
            <a:ext cx="10363200" cy="1362075"/>
          </a:xfrm>
        </p:spPr>
        <p:txBody>
          <a:bodyPr anchor="t">
            <a:normAutofit/>
          </a:bodyPr>
          <a:lstStyle>
            <a:lvl1pPr algn="l">
              <a:defRPr sz="3733" b="0" cap="none" baseline="0">
                <a:solidFill>
                  <a:schemeClr val="bg1"/>
                </a:solidFill>
                <a:latin typeface="Adani Regular" pitchFamily="2" charset="0"/>
              </a:defRPr>
            </a:lvl1pPr>
          </a:lstStyle>
          <a:p>
            <a:r>
              <a:rPr lang="en-GB"/>
              <a:t>Click to edit Master title style</a:t>
            </a:r>
            <a:endParaRPr lang="en-US" dirty="0"/>
          </a:p>
        </p:txBody>
      </p:sp>
      <p:sp>
        <p:nvSpPr>
          <p:cNvPr id="6" name="Slide Number Placeholder 5"/>
          <p:cNvSpPr>
            <a:spLocks noGrp="1"/>
          </p:cNvSpPr>
          <p:nvPr>
            <p:ph type="sldNum" sz="quarter" idx="12"/>
          </p:nvPr>
        </p:nvSpPr>
        <p:spPr/>
        <p:txBody>
          <a:bodyPr/>
          <a:lstStyle/>
          <a:p>
            <a:fld id="{9759575B-79F4-462B-BD8B-0038BD3A3767}" type="slidenum">
              <a:rPr lang="en-US" smtClean="0"/>
              <a:t>‹#›</a:t>
            </a:fld>
            <a:endParaRPr lang="en-US"/>
          </a:p>
        </p:txBody>
      </p:sp>
      <p:pic>
        <p:nvPicPr>
          <p:cNvPr id="7" name="Picture 6" descr="Logo, company name&#10;&#10;Description automatically generated">
            <a:extLst>
              <a:ext uri="{FF2B5EF4-FFF2-40B4-BE49-F238E27FC236}">
                <a16:creationId xmlns:a16="http://schemas.microsoft.com/office/drawing/2014/main" id="{ADFB648B-C523-42CE-A4F8-BEC7371274C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52733"/>
          <a:stretch/>
        </p:blipFill>
        <p:spPr>
          <a:xfrm>
            <a:off x="3977928" y="2108824"/>
            <a:ext cx="4200560" cy="1632608"/>
          </a:xfrm>
          <a:prstGeom prst="rect">
            <a:avLst/>
          </a:prstGeom>
        </p:spPr>
      </p:pic>
    </p:spTree>
    <p:extLst>
      <p:ext uri="{BB962C8B-B14F-4D97-AF65-F5344CB8AC3E}">
        <p14:creationId xmlns:p14="http://schemas.microsoft.com/office/powerpoint/2010/main" val="3194576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D4B4AB-B102-4B52-9298-4FDE1139D9A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17"/>
            <a:ext cx="12192000" cy="6855967"/>
          </a:xfrm>
          <a:prstGeom prst="rect">
            <a:avLst/>
          </a:prstGeom>
        </p:spPr>
      </p:pic>
      <p:sp>
        <p:nvSpPr>
          <p:cNvPr id="2" name="Title 1"/>
          <p:cNvSpPr>
            <a:spLocks noGrp="1"/>
          </p:cNvSpPr>
          <p:nvPr>
            <p:ph type="title"/>
          </p:nvPr>
        </p:nvSpPr>
        <p:spPr>
          <a:xfrm>
            <a:off x="914400" y="4038600"/>
            <a:ext cx="10363200" cy="1362075"/>
          </a:xfrm>
        </p:spPr>
        <p:txBody>
          <a:bodyPr anchor="t">
            <a:normAutofit/>
          </a:bodyPr>
          <a:lstStyle>
            <a:lvl1pPr algn="l">
              <a:defRPr sz="3733" b="0" cap="none" baseline="0">
                <a:solidFill>
                  <a:schemeClr val="bg1"/>
                </a:solidFill>
                <a:latin typeface="Adani Regular" pitchFamily="2" charset="0"/>
              </a:defRPr>
            </a:lvl1pPr>
          </a:lstStyle>
          <a:p>
            <a:r>
              <a:rPr lang="en-GB"/>
              <a:t>Click to edit Master title style</a:t>
            </a:r>
            <a:endParaRPr lang="en-US" dirty="0"/>
          </a:p>
        </p:txBody>
      </p:sp>
      <p:sp>
        <p:nvSpPr>
          <p:cNvPr id="6" name="Slide Number Placeholder 5"/>
          <p:cNvSpPr>
            <a:spLocks noGrp="1"/>
          </p:cNvSpPr>
          <p:nvPr>
            <p:ph type="sldNum" sz="quarter" idx="12"/>
          </p:nvPr>
        </p:nvSpPr>
        <p:spPr/>
        <p:txBody>
          <a:bodyPr/>
          <a:lstStyle/>
          <a:p>
            <a:fld id="{9759575B-79F4-462B-BD8B-0038BD3A3767}" type="slidenum">
              <a:rPr lang="en-US" smtClean="0"/>
              <a:t>‹#›</a:t>
            </a:fld>
            <a:endParaRPr lang="en-US"/>
          </a:p>
        </p:txBody>
      </p:sp>
      <p:pic>
        <p:nvPicPr>
          <p:cNvPr id="7" name="Picture 6" descr="Logo, company name&#10;&#10;Description automatically generated">
            <a:extLst>
              <a:ext uri="{FF2B5EF4-FFF2-40B4-BE49-F238E27FC236}">
                <a16:creationId xmlns:a16="http://schemas.microsoft.com/office/drawing/2014/main" id="{B635AB5C-6398-4F97-964A-F3E7F88C50C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52733"/>
          <a:stretch/>
        </p:blipFill>
        <p:spPr>
          <a:xfrm>
            <a:off x="3977928" y="2108824"/>
            <a:ext cx="4200560" cy="1632608"/>
          </a:xfrm>
          <a:prstGeom prst="rect">
            <a:avLst/>
          </a:prstGeom>
        </p:spPr>
      </p:pic>
    </p:spTree>
    <p:extLst>
      <p:ext uri="{BB962C8B-B14F-4D97-AF65-F5344CB8AC3E}">
        <p14:creationId xmlns:p14="http://schemas.microsoft.com/office/powerpoint/2010/main" val="30234953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82B46E-A4EC-4A78-BEF5-04B547B906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17"/>
            <a:ext cx="12192000" cy="6855967"/>
          </a:xfrm>
          <a:prstGeom prst="rect">
            <a:avLst/>
          </a:prstGeom>
        </p:spPr>
      </p:pic>
      <p:sp>
        <p:nvSpPr>
          <p:cNvPr id="2" name="Title 1"/>
          <p:cNvSpPr>
            <a:spLocks noGrp="1"/>
          </p:cNvSpPr>
          <p:nvPr>
            <p:ph type="title"/>
          </p:nvPr>
        </p:nvSpPr>
        <p:spPr>
          <a:xfrm>
            <a:off x="914400" y="4038600"/>
            <a:ext cx="10363200" cy="1362075"/>
          </a:xfrm>
        </p:spPr>
        <p:txBody>
          <a:bodyPr anchor="t">
            <a:normAutofit/>
          </a:bodyPr>
          <a:lstStyle>
            <a:lvl1pPr algn="l">
              <a:defRPr sz="3733" b="0" cap="none" baseline="0">
                <a:solidFill>
                  <a:schemeClr val="bg1"/>
                </a:solidFill>
                <a:latin typeface="Adani Regular" pitchFamily="2" charset="0"/>
              </a:defRPr>
            </a:lvl1pPr>
          </a:lstStyle>
          <a:p>
            <a:r>
              <a:rPr lang="en-GB"/>
              <a:t>Click to edit Master title style</a:t>
            </a:r>
            <a:endParaRPr lang="en-US" dirty="0"/>
          </a:p>
        </p:txBody>
      </p:sp>
      <p:sp>
        <p:nvSpPr>
          <p:cNvPr id="6" name="Slide Number Placeholder 5"/>
          <p:cNvSpPr>
            <a:spLocks noGrp="1"/>
          </p:cNvSpPr>
          <p:nvPr>
            <p:ph type="sldNum" sz="quarter" idx="12"/>
          </p:nvPr>
        </p:nvSpPr>
        <p:spPr/>
        <p:txBody>
          <a:bodyPr/>
          <a:lstStyle/>
          <a:p>
            <a:fld id="{9759575B-79F4-462B-BD8B-0038BD3A3767}" type="slidenum">
              <a:rPr lang="en-US" smtClean="0"/>
              <a:t>‹#›</a:t>
            </a:fld>
            <a:endParaRPr lang="en-US"/>
          </a:p>
        </p:txBody>
      </p:sp>
      <p:pic>
        <p:nvPicPr>
          <p:cNvPr id="8" name="Picture 7" descr="Logo, company name&#10;&#10;Description automatically generated">
            <a:extLst>
              <a:ext uri="{FF2B5EF4-FFF2-40B4-BE49-F238E27FC236}">
                <a16:creationId xmlns:a16="http://schemas.microsoft.com/office/drawing/2014/main" id="{FC59A1F3-2E9D-4D54-AB69-7D9979365C6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52733"/>
          <a:stretch/>
        </p:blipFill>
        <p:spPr>
          <a:xfrm>
            <a:off x="3977928" y="2108824"/>
            <a:ext cx="4200560" cy="1632608"/>
          </a:xfrm>
          <a:prstGeom prst="rect">
            <a:avLst/>
          </a:prstGeom>
        </p:spPr>
      </p:pic>
    </p:spTree>
    <p:extLst>
      <p:ext uri="{BB962C8B-B14F-4D97-AF65-F5344CB8AC3E}">
        <p14:creationId xmlns:p14="http://schemas.microsoft.com/office/powerpoint/2010/main" val="11040073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9D75DF4-3AC0-4064-B920-C01CE0353AA3}" type="datetimeFigureOut">
              <a:rPr lang="en-IN" smtClean="0"/>
              <a:t>02-12-2025</a:t>
            </a:fld>
            <a:endParaRPr lang="en-IN"/>
          </a:p>
        </p:txBody>
      </p:sp>
      <p:sp>
        <p:nvSpPr>
          <p:cNvPr id="6" name="Slide Number Placeholder 5"/>
          <p:cNvSpPr>
            <a:spLocks noGrp="1"/>
          </p:cNvSpPr>
          <p:nvPr>
            <p:ph type="sldNum" sz="quarter" idx="12"/>
          </p:nvPr>
        </p:nvSpPr>
        <p:spPr/>
        <p:txBody>
          <a:bodyPr/>
          <a:lstStyle/>
          <a:p>
            <a:fld id="{98B285C1-D8A8-4E98-B28C-1FD972D8EC54}" type="slidenum">
              <a:rPr lang="en-IN" smtClean="0"/>
              <a:t>‹#›</a:t>
            </a:fld>
            <a:endParaRPr lang="en-IN"/>
          </a:p>
        </p:txBody>
      </p:sp>
      <p:sp>
        <p:nvSpPr>
          <p:cNvPr id="9" name="Text Placeholder 4"/>
          <p:cNvSpPr>
            <a:spLocks noGrp="1"/>
          </p:cNvSpPr>
          <p:nvPr>
            <p:ph type="body" idx="1"/>
          </p:nvPr>
        </p:nvSpPr>
        <p:spPr>
          <a:xfrm>
            <a:off x="575264" y="1988808"/>
            <a:ext cx="10363200" cy="1500187"/>
          </a:xfrm>
        </p:spPr>
        <p:txBody>
          <a:bodyPr>
            <a:normAutofit/>
          </a:bodyPr>
          <a:lstStyle>
            <a:lvl1pPr marL="0" indent="0" algn="l">
              <a:buNone/>
              <a:defRPr sz="4267">
                <a:latin typeface="Adani Medium" pitchFamily="2" charset="0"/>
              </a:defRPr>
            </a:lvl1pPr>
          </a:lstStyle>
          <a:p>
            <a:pPr lvl="0"/>
            <a:r>
              <a:rPr lang="en-GB">
                <a:solidFill>
                  <a:srgbClr val="000000"/>
                </a:solidFill>
              </a:rPr>
              <a:t>Click to edit Master text styles</a:t>
            </a:r>
          </a:p>
          <a:p>
            <a:pPr lvl="1"/>
            <a:r>
              <a:rPr lang="en-GB">
                <a:solidFill>
                  <a:srgbClr val="000000"/>
                </a:solidFill>
              </a:rPr>
              <a:t>Second level</a:t>
            </a:r>
          </a:p>
        </p:txBody>
      </p:sp>
      <p:grpSp>
        <p:nvGrpSpPr>
          <p:cNvPr id="10" name="Group 9"/>
          <p:cNvGrpSpPr/>
          <p:nvPr userDrawn="1"/>
        </p:nvGrpSpPr>
        <p:grpSpPr>
          <a:xfrm>
            <a:off x="695280" y="3608074"/>
            <a:ext cx="10561408" cy="60959"/>
            <a:chOff x="582897" y="3201834"/>
            <a:chExt cx="7921056" cy="45719"/>
          </a:xfrm>
        </p:grpSpPr>
        <p:pic>
          <p:nvPicPr>
            <p:cNvPr id="11" name="Picture 2" descr="D:\Corp Comm Department Work 2015\Brand Adani 2012\adani_gradient_mast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2897" y="3201834"/>
              <a:ext cx="5022060" cy="45719"/>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a:off x="582897" y="3246601"/>
              <a:ext cx="792105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pic>
        <p:nvPicPr>
          <p:cNvPr id="5" name="Picture 4" descr="Logo, company name&#10;&#10;Description automatically generated">
            <a:extLst>
              <a:ext uri="{FF2B5EF4-FFF2-40B4-BE49-F238E27FC236}">
                <a16:creationId xmlns:a16="http://schemas.microsoft.com/office/drawing/2014/main" id="{4FE39EE1-A2D7-4651-96F0-28C1CE41DEB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2566" y="6094733"/>
            <a:ext cx="928245" cy="763267"/>
          </a:xfrm>
          <a:prstGeom prst="rect">
            <a:avLst/>
          </a:prstGeom>
        </p:spPr>
      </p:pic>
    </p:spTree>
    <p:extLst>
      <p:ext uri="{BB962C8B-B14F-4D97-AF65-F5344CB8AC3E}">
        <p14:creationId xmlns:p14="http://schemas.microsoft.com/office/powerpoint/2010/main" val="16849979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IN" dirty="0"/>
          </a:p>
        </p:txBody>
      </p:sp>
      <p:sp>
        <p:nvSpPr>
          <p:cNvPr id="3" name="Content Placeholder 2"/>
          <p:cNvSpPr>
            <a:spLocks noGrp="1"/>
          </p:cNvSpPr>
          <p:nvPr>
            <p:ph idx="1"/>
          </p:nvPr>
        </p:nvSpPr>
        <p:spPr>
          <a:xfrm>
            <a:off x="609600" y="1663405"/>
            <a:ext cx="10972800" cy="4525963"/>
          </a:xfrm>
        </p:spPr>
        <p:txBody>
          <a:bodyPr>
            <a:normAutofit/>
          </a:bodyPr>
          <a:lstStyle>
            <a:lvl1pPr>
              <a:defRPr sz="3733"/>
            </a:lvl1pPr>
            <a:lvl2pPr>
              <a:defRPr sz="3200"/>
            </a:lvl2pPr>
            <a:lvl3pPr>
              <a:defRPr sz="2667"/>
            </a:lvl3pPr>
            <a:lvl4pPr>
              <a:defRPr sz="2400"/>
            </a:lvl4pPr>
            <a:lvl5pPr>
              <a:defRPr sz="2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N" dirty="0"/>
          </a:p>
        </p:txBody>
      </p:sp>
      <p:sp>
        <p:nvSpPr>
          <p:cNvPr id="4" name="Date Placeholder 3"/>
          <p:cNvSpPr>
            <a:spLocks noGrp="1"/>
          </p:cNvSpPr>
          <p:nvPr>
            <p:ph type="dt" sz="half" idx="10"/>
          </p:nvPr>
        </p:nvSpPr>
        <p:spPr/>
        <p:txBody>
          <a:bodyPr/>
          <a:lstStyle/>
          <a:p>
            <a:fld id="{C9D75DF4-3AC0-4064-B920-C01CE0353AA3}" type="datetimeFigureOut">
              <a:rPr lang="en-IN" smtClean="0"/>
              <a:t>02-12-2025</a:t>
            </a:fld>
            <a:endParaRPr lang="en-IN"/>
          </a:p>
        </p:txBody>
      </p:sp>
      <p:sp>
        <p:nvSpPr>
          <p:cNvPr id="6" name="Slide Number Placeholder 5"/>
          <p:cNvSpPr>
            <a:spLocks noGrp="1"/>
          </p:cNvSpPr>
          <p:nvPr>
            <p:ph type="sldNum" sz="quarter" idx="12"/>
          </p:nvPr>
        </p:nvSpPr>
        <p:spPr/>
        <p:txBody>
          <a:bodyPr/>
          <a:lstStyle/>
          <a:p>
            <a:fld id="{98B285C1-D8A8-4E98-B28C-1FD972D8EC54}" type="slidenum">
              <a:rPr lang="en-IN" smtClean="0"/>
              <a:t>‹#›</a:t>
            </a:fld>
            <a:endParaRPr lang="en-IN"/>
          </a:p>
        </p:txBody>
      </p:sp>
      <p:grpSp>
        <p:nvGrpSpPr>
          <p:cNvPr id="8" name="Group 7"/>
          <p:cNvGrpSpPr/>
          <p:nvPr userDrawn="1"/>
        </p:nvGrpSpPr>
        <p:grpSpPr>
          <a:xfrm>
            <a:off x="575264" y="1441757"/>
            <a:ext cx="11041472" cy="62864"/>
            <a:chOff x="521460" y="771510"/>
            <a:chExt cx="7921056" cy="47148"/>
          </a:xfrm>
        </p:grpSpPr>
        <p:pic>
          <p:nvPicPr>
            <p:cNvPr id="9" name="Picture 2" descr="D:\Corp Comm Department Work 2015\Brand Adani 2012\adani_gradient_mast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1460" y="771510"/>
              <a:ext cx="5022060" cy="45719"/>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p:nvCxnSpPr>
          <p:spPr>
            <a:xfrm>
              <a:off x="521460" y="818658"/>
              <a:ext cx="792105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p:cNvCxnSpPr/>
          <p:nvPr userDrawn="1"/>
        </p:nvCxnSpPr>
        <p:spPr>
          <a:xfrm>
            <a:off x="576768" y="6189368"/>
            <a:ext cx="1103996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13" descr="Logo, company name&#10;&#10;Description automatically generated">
            <a:extLst>
              <a:ext uri="{FF2B5EF4-FFF2-40B4-BE49-F238E27FC236}">
                <a16:creationId xmlns:a16="http://schemas.microsoft.com/office/drawing/2014/main" id="{D33B6580-E0B8-43FD-B516-6E10377D5B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2566" y="6094733"/>
            <a:ext cx="928245" cy="763267"/>
          </a:xfrm>
          <a:prstGeom prst="rect">
            <a:avLst/>
          </a:prstGeom>
        </p:spPr>
      </p:pic>
    </p:spTree>
    <p:extLst>
      <p:ext uri="{BB962C8B-B14F-4D97-AF65-F5344CB8AC3E}">
        <p14:creationId xmlns:p14="http://schemas.microsoft.com/office/powerpoint/2010/main" val="25414001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1"/>
            <a:ext cx="10363200" cy="1362075"/>
          </a:xfrm>
        </p:spPr>
        <p:txBody>
          <a:bodyPr anchor="t"/>
          <a:lstStyle>
            <a:lvl1pPr algn="l">
              <a:defRPr sz="5333" b="0" cap="none">
                <a:latin typeface="Adani Regular" pitchFamily="2" charset="0"/>
              </a:defRPr>
            </a:lvl1pPr>
          </a:lstStyle>
          <a:p>
            <a:r>
              <a:rPr lang="en-US" dirty="0"/>
              <a:t>Click To Edit Master Title Style</a:t>
            </a:r>
            <a:endParaRPr lang="en-IN"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9D75DF4-3AC0-4064-B920-C01CE0353AA3}" type="datetimeFigureOut">
              <a:rPr lang="en-IN" smtClean="0"/>
              <a:t>02-12-2025</a:t>
            </a:fld>
            <a:endParaRPr lang="en-IN"/>
          </a:p>
        </p:txBody>
      </p:sp>
      <p:sp>
        <p:nvSpPr>
          <p:cNvPr id="6" name="Slide Number Placeholder 5"/>
          <p:cNvSpPr>
            <a:spLocks noGrp="1"/>
          </p:cNvSpPr>
          <p:nvPr>
            <p:ph type="sldNum" sz="quarter" idx="12"/>
          </p:nvPr>
        </p:nvSpPr>
        <p:spPr/>
        <p:txBody>
          <a:bodyPr/>
          <a:lstStyle/>
          <a:p>
            <a:fld id="{98B285C1-D8A8-4E98-B28C-1FD972D8EC54}" type="slidenum">
              <a:rPr lang="en-IN" smtClean="0"/>
              <a:t>‹#›</a:t>
            </a:fld>
            <a:endParaRPr lang="en-IN"/>
          </a:p>
        </p:txBody>
      </p:sp>
      <p:pic>
        <p:nvPicPr>
          <p:cNvPr id="8" name="Picture 7" descr="Logo, company name&#10;&#10;Description automatically generated">
            <a:extLst>
              <a:ext uri="{FF2B5EF4-FFF2-40B4-BE49-F238E27FC236}">
                <a16:creationId xmlns:a16="http://schemas.microsoft.com/office/drawing/2014/main" id="{C2104A8E-6C11-436C-93AA-A796017F548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66" y="6094733"/>
            <a:ext cx="928245" cy="763267"/>
          </a:xfrm>
          <a:prstGeom prst="rect">
            <a:avLst/>
          </a:prstGeom>
        </p:spPr>
      </p:pic>
    </p:spTree>
    <p:extLst>
      <p:ext uri="{BB962C8B-B14F-4D97-AF65-F5344CB8AC3E}">
        <p14:creationId xmlns:p14="http://schemas.microsoft.com/office/powerpoint/2010/main" val="7011411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IN" dirty="0"/>
          </a:p>
        </p:txBody>
      </p:sp>
      <p:sp>
        <p:nvSpPr>
          <p:cNvPr id="3" name="Content Placeholder 2"/>
          <p:cNvSpPr>
            <a:spLocks noGrp="1"/>
          </p:cNvSpPr>
          <p:nvPr>
            <p:ph sz="half" idx="1"/>
          </p:nvPr>
        </p:nvSpPr>
        <p:spPr>
          <a:xfrm>
            <a:off x="609600" y="1955181"/>
            <a:ext cx="5384800" cy="3394075"/>
          </a:xfrm>
        </p:spPr>
        <p:txBody>
          <a:bodyPr>
            <a:normAutofit/>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N" dirty="0"/>
          </a:p>
        </p:txBody>
      </p:sp>
      <p:sp>
        <p:nvSpPr>
          <p:cNvPr id="4" name="Content Placeholder 3"/>
          <p:cNvSpPr>
            <a:spLocks noGrp="1"/>
          </p:cNvSpPr>
          <p:nvPr>
            <p:ph sz="half" idx="2"/>
          </p:nvPr>
        </p:nvSpPr>
        <p:spPr>
          <a:xfrm>
            <a:off x="6197600" y="1955181"/>
            <a:ext cx="5384800" cy="3394075"/>
          </a:xfrm>
        </p:spPr>
        <p:txBody>
          <a:bodyPr>
            <a:normAutofit/>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N" dirty="0"/>
          </a:p>
        </p:txBody>
      </p:sp>
      <p:sp>
        <p:nvSpPr>
          <p:cNvPr id="5" name="Date Placeholder 4"/>
          <p:cNvSpPr>
            <a:spLocks noGrp="1"/>
          </p:cNvSpPr>
          <p:nvPr>
            <p:ph type="dt" sz="half" idx="10"/>
          </p:nvPr>
        </p:nvSpPr>
        <p:spPr/>
        <p:txBody>
          <a:bodyPr/>
          <a:lstStyle/>
          <a:p>
            <a:fld id="{C9D75DF4-3AC0-4064-B920-C01CE0353AA3}" type="datetimeFigureOut">
              <a:rPr lang="en-IN" smtClean="0"/>
              <a:t>02-12-2025</a:t>
            </a:fld>
            <a:endParaRPr lang="en-IN"/>
          </a:p>
        </p:txBody>
      </p:sp>
      <p:sp>
        <p:nvSpPr>
          <p:cNvPr id="7" name="Slide Number Placeholder 6"/>
          <p:cNvSpPr>
            <a:spLocks noGrp="1"/>
          </p:cNvSpPr>
          <p:nvPr>
            <p:ph type="sldNum" sz="quarter" idx="12"/>
          </p:nvPr>
        </p:nvSpPr>
        <p:spPr/>
        <p:txBody>
          <a:bodyPr/>
          <a:lstStyle/>
          <a:p>
            <a:fld id="{98B285C1-D8A8-4E98-B28C-1FD972D8EC54}" type="slidenum">
              <a:rPr lang="en-IN" smtClean="0"/>
              <a:t>‹#›</a:t>
            </a:fld>
            <a:endParaRPr lang="en-IN"/>
          </a:p>
        </p:txBody>
      </p:sp>
      <p:grpSp>
        <p:nvGrpSpPr>
          <p:cNvPr id="8" name="Group 7"/>
          <p:cNvGrpSpPr/>
          <p:nvPr userDrawn="1"/>
        </p:nvGrpSpPr>
        <p:grpSpPr>
          <a:xfrm>
            <a:off x="575264" y="1361373"/>
            <a:ext cx="11041472" cy="62864"/>
            <a:chOff x="521460" y="771510"/>
            <a:chExt cx="7921056" cy="47148"/>
          </a:xfrm>
        </p:grpSpPr>
        <p:pic>
          <p:nvPicPr>
            <p:cNvPr id="9" name="Picture 2" descr="D:\Corp Comm Department Work 2015\Brand Adani 2012\adani_gradient_mast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1460" y="771510"/>
              <a:ext cx="5022060" cy="45719"/>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p:nvCxnSpPr>
          <p:spPr>
            <a:xfrm>
              <a:off x="521460" y="818658"/>
              <a:ext cx="792105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pic>
        <p:nvPicPr>
          <p:cNvPr id="11" name="Picture 10" descr="Logo, company name&#10;&#10;Description automatically generated">
            <a:extLst>
              <a:ext uri="{FF2B5EF4-FFF2-40B4-BE49-F238E27FC236}">
                <a16:creationId xmlns:a16="http://schemas.microsoft.com/office/drawing/2014/main" id="{C2410C22-1489-40DB-B515-D1392A78DE1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2566" y="6094733"/>
            <a:ext cx="928245" cy="763267"/>
          </a:xfrm>
          <a:prstGeom prst="rect">
            <a:avLst/>
          </a:prstGeom>
        </p:spPr>
      </p:pic>
    </p:spTree>
    <p:extLst>
      <p:ext uri="{BB962C8B-B14F-4D97-AF65-F5344CB8AC3E}">
        <p14:creationId xmlns:p14="http://schemas.microsoft.com/office/powerpoint/2010/main" val="38219005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GB"/>
              <a:t>Click to edit Master title style</a:t>
            </a:r>
            <a:endParaRPr lang="en-IN" dirty="0"/>
          </a:p>
        </p:txBody>
      </p:sp>
      <p:sp>
        <p:nvSpPr>
          <p:cNvPr id="3" name="Text Placeholder 2"/>
          <p:cNvSpPr>
            <a:spLocks noGrp="1"/>
          </p:cNvSpPr>
          <p:nvPr>
            <p:ph type="body" idx="1"/>
          </p:nvPr>
        </p:nvSpPr>
        <p:spPr>
          <a:xfrm>
            <a:off x="609600" y="1535113"/>
            <a:ext cx="5386917" cy="639763"/>
          </a:xfrm>
        </p:spPr>
        <p:txBody>
          <a:bodyPr anchor="b">
            <a:normAutofit/>
          </a:bodyPr>
          <a:lstStyle>
            <a:lvl1pPr marL="0" indent="0">
              <a:buNone/>
              <a:defRPr sz="2667"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667"/>
            </a:lvl1pPr>
            <a:lvl2pPr>
              <a:defRPr sz="2400"/>
            </a:lvl2pPr>
            <a:lvl3pPr>
              <a:defRPr sz="2133"/>
            </a:lvl3pPr>
            <a:lvl4pPr>
              <a:defRPr sz="1867"/>
            </a:lvl4pPr>
            <a:lvl5pPr>
              <a:defRPr sz="1867"/>
            </a:lvl5pPr>
            <a:lvl6pPr>
              <a:defRPr sz="2133"/>
            </a:lvl6pPr>
            <a:lvl7pPr>
              <a:defRPr sz="2133"/>
            </a:lvl7pPr>
            <a:lvl8pPr>
              <a:defRPr sz="2133"/>
            </a:lvl8pPr>
            <a:lvl9pPr>
              <a:defRPr sz="213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N" dirty="0"/>
          </a:p>
        </p:txBody>
      </p:sp>
      <p:sp>
        <p:nvSpPr>
          <p:cNvPr id="5" name="Text Placeholder 4"/>
          <p:cNvSpPr>
            <a:spLocks noGrp="1"/>
          </p:cNvSpPr>
          <p:nvPr>
            <p:ph type="body" sz="quarter" idx="3"/>
          </p:nvPr>
        </p:nvSpPr>
        <p:spPr>
          <a:xfrm>
            <a:off x="6193369" y="1535113"/>
            <a:ext cx="5389033" cy="639763"/>
          </a:xfrm>
        </p:spPr>
        <p:txBody>
          <a:bodyPr anchor="b">
            <a:normAutofit/>
          </a:bodyPr>
          <a:lstStyle>
            <a:lvl1pPr marL="0" indent="0">
              <a:buNone/>
              <a:defRPr sz="2667"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GB"/>
              <a:t>Click to edit Master text styles</a:t>
            </a:r>
          </a:p>
        </p:txBody>
      </p:sp>
      <p:sp>
        <p:nvSpPr>
          <p:cNvPr id="6" name="Content Placeholder 5"/>
          <p:cNvSpPr>
            <a:spLocks noGrp="1"/>
          </p:cNvSpPr>
          <p:nvPr>
            <p:ph sz="quarter" idx="4"/>
          </p:nvPr>
        </p:nvSpPr>
        <p:spPr>
          <a:xfrm>
            <a:off x="6193369" y="2174875"/>
            <a:ext cx="5389033" cy="3951288"/>
          </a:xfrm>
        </p:spPr>
        <p:txBody>
          <a:bodyPr>
            <a:normAutofit/>
          </a:bodyPr>
          <a:lstStyle>
            <a:lvl1pPr>
              <a:defRPr sz="2667"/>
            </a:lvl1pPr>
            <a:lvl2pPr>
              <a:defRPr sz="2400"/>
            </a:lvl2pPr>
            <a:lvl3pPr>
              <a:defRPr sz="2133"/>
            </a:lvl3pPr>
            <a:lvl4pPr>
              <a:defRPr sz="1867"/>
            </a:lvl4pPr>
            <a:lvl5pPr>
              <a:defRPr sz="1867"/>
            </a:lvl5pPr>
            <a:lvl6pPr>
              <a:defRPr sz="2133"/>
            </a:lvl6pPr>
            <a:lvl7pPr>
              <a:defRPr sz="2133"/>
            </a:lvl7pPr>
            <a:lvl8pPr>
              <a:defRPr sz="2133"/>
            </a:lvl8pPr>
            <a:lvl9pPr>
              <a:defRPr sz="213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N" dirty="0"/>
          </a:p>
        </p:txBody>
      </p:sp>
      <p:sp>
        <p:nvSpPr>
          <p:cNvPr id="7" name="Date Placeholder 6"/>
          <p:cNvSpPr>
            <a:spLocks noGrp="1"/>
          </p:cNvSpPr>
          <p:nvPr>
            <p:ph type="dt" sz="half" idx="10"/>
          </p:nvPr>
        </p:nvSpPr>
        <p:spPr/>
        <p:txBody>
          <a:bodyPr/>
          <a:lstStyle/>
          <a:p>
            <a:fld id="{C9D75DF4-3AC0-4064-B920-C01CE0353AA3}" type="datetimeFigureOut">
              <a:rPr lang="en-IN" smtClean="0"/>
              <a:t>02-12-2025</a:t>
            </a:fld>
            <a:endParaRPr lang="en-IN"/>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IN"/>
          </a:p>
        </p:txBody>
      </p:sp>
      <p:sp>
        <p:nvSpPr>
          <p:cNvPr id="9" name="Slide Number Placeholder 8"/>
          <p:cNvSpPr>
            <a:spLocks noGrp="1"/>
          </p:cNvSpPr>
          <p:nvPr>
            <p:ph type="sldNum" sz="quarter" idx="12"/>
          </p:nvPr>
        </p:nvSpPr>
        <p:spPr/>
        <p:txBody>
          <a:bodyPr/>
          <a:lstStyle/>
          <a:p>
            <a:fld id="{98B285C1-D8A8-4E98-B28C-1FD972D8EC54}" type="slidenum">
              <a:rPr lang="en-IN" smtClean="0"/>
              <a:t>‹#›</a:t>
            </a:fld>
            <a:endParaRPr lang="en-IN"/>
          </a:p>
        </p:txBody>
      </p:sp>
      <p:grpSp>
        <p:nvGrpSpPr>
          <p:cNvPr id="13" name="Group 12"/>
          <p:cNvGrpSpPr/>
          <p:nvPr userDrawn="1"/>
        </p:nvGrpSpPr>
        <p:grpSpPr>
          <a:xfrm>
            <a:off x="575264" y="1508744"/>
            <a:ext cx="11041472" cy="62864"/>
            <a:chOff x="521460" y="771510"/>
            <a:chExt cx="7921056" cy="47148"/>
          </a:xfrm>
        </p:grpSpPr>
        <p:pic>
          <p:nvPicPr>
            <p:cNvPr id="14" name="Picture 2" descr="D:\Corp Comm Department Work 2015\Brand Adani 2012\adani_gradient_mast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1460" y="771510"/>
              <a:ext cx="5022060" cy="45719"/>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14"/>
            <p:cNvCxnSpPr/>
            <p:nvPr/>
          </p:nvCxnSpPr>
          <p:spPr>
            <a:xfrm>
              <a:off x="521460" y="818658"/>
              <a:ext cx="792105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pic>
        <p:nvPicPr>
          <p:cNvPr id="16" name="Picture 15" descr="Logo, company name&#10;&#10;Description automatically generated">
            <a:extLst>
              <a:ext uri="{FF2B5EF4-FFF2-40B4-BE49-F238E27FC236}">
                <a16:creationId xmlns:a16="http://schemas.microsoft.com/office/drawing/2014/main" id="{74542395-CE7F-4A59-A418-AF622209875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2566" y="6094733"/>
            <a:ext cx="928245" cy="763267"/>
          </a:xfrm>
          <a:prstGeom prst="rect">
            <a:avLst/>
          </a:prstGeom>
        </p:spPr>
      </p:pic>
    </p:spTree>
    <p:extLst>
      <p:ext uri="{BB962C8B-B14F-4D97-AF65-F5344CB8AC3E}">
        <p14:creationId xmlns:p14="http://schemas.microsoft.com/office/powerpoint/2010/main" val="14551002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IN" dirty="0"/>
          </a:p>
        </p:txBody>
      </p:sp>
      <p:sp>
        <p:nvSpPr>
          <p:cNvPr id="3" name="Date Placeholder 2"/>
          <p:cNvSpPr>
            <a:spLocks noGrp="1"/>
          </p:cNvSpPr>
          <p:nvPr>
            <p:ph type="dt" sz="half" idx="10"/>
          </p:nvPr>
        </p:nvSpPr>
        <p:spPr/>
        <p:txBody>
          <a:bodyPr/>
          <a:lstStyle/>
          <a:p>
            <a:fld id="{C9D75DF4-3AC0-4064-B920-C01CE0353AA3}" type="datetimeFigureOut">
              <a:rPr lang="en-IN" smtClean="0"/>
              <a:t>02-12-2025</a:t>
            </a:fld>
            <a:endParaRPr lang="en-IN"/>
          </a:p>
        </p:txBody>
      </p:sp>
      <p:sp>
        <p:nvSpPr>
          <p:cNvPr id="5" name="Slide Number Placeholder 4"/>
          <p:cNvSpPr>
            <a:spLocks noGrp="1"/>
          </p:cNvSpPr>
          <p:nvPr>
            <p:ph type="sldNum" sz="quarter" idx="12"/>
          </p:nvPr>
        </p:nvSpPr>
        <p:spPr/>
        <p:txBody>
          <a:bodyPr/>
          <a:lstStyle/>
          <a:p>
            <a:fld id="{98B285C1-D8A8-4E98-B28C-1FD972D8EC54}" type="slidenum">
              <a:rPr lang="en-IN" smtClean="0"/>
              <a:t>‹#›</a:t>
            </a:fld>
            <a:endParaRPr lang="en-IN"/>
          </a:p>
        </p:txBody>
      </p:sp>
      <p:grpSp>
        <p:nvGrpSpPr>
          <p:cNvPr id="6" name="Group 5"/>
          <p:cNvGrpSpPr/>
          <p:nvPr userDrawn="1"/>
        </p:nvGrpSpPr>
        <p:grpSpPr>
          <a:xfrm>
            <a:off x="575264" y="1508744"/>
            <a:ext cx="11041472" cy="62864"/>
            <a:chOff x="521460" y="771510"/>
            <a:chExt cx="7921056" cy="47148"/>
          </a:xfrm>
        </p:grpSpPr>
        <p:pic>
          <p:nvPicPr>
            <p:cNvPr id="7" name="Picture 2" descr="D:\Corp Comm Department Work 2015\Brand Adani 2012\adani_gradient_mast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1460" y="771510"/>
              <a:ext cx="5022060" cy="45719"/>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521460" y="818658"/>
              <a:ext cx="792105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pic>
        <p:nvPicPr>
          <p:cNvPr id="9" name="Picture 8" descr="Logo, company name&#10;&#10;Description automatically generated">
            <a:extLst>
              <a:ext uri="{FF2B5EF4-FFF2-40B4-BE49-F238E27FC236}">
                <a16:creationId xmlns:a16="http://schemas.microsoft.com/office/drawing/2014/main" id="{32E5A76E-352D-4283-8A7E-E95BB515EC4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2566" y="6094733"/>
            <a:ext cx="928245" cy="763267"/>
          </a:xfrm>
          <a:prstGeom prst="rect">
            <a:avLst/>
          </a:prstGeom>
        </p:spPr>
      </p:pic>
    </p:spTree>
    <p:extLst>
      <p:ext uri="{BB962C8B-B14F-4D97-AF65-F5344CB8AC3E}">
        <p14:creationId xmlns:p14="http://schemas.microsoft.com/office/powerpoint/2010/main" val="43260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D75DF4-3AC0-4064-B920-C01CE0353AA3}" type="datetimeFigureOut">
              <a:rPr lang="en-IN" smtClean="0"/>
              <a:t>02-12-2025</a:t>
            </a:fld>
            <a:endParaRPr lang="en-IN"/>
          </a:p>
        </p:txBody>
      </p:sp>
      <p:sp>
        <p:nvSpPr>
          <p:cNvPr id="4" name="Slide Number Placeholder 3"/>
          <p:cNvSpPr>
            <a:spLocks noGrp="1"/>
          </p:cNvSpPr>
          <p:nvPr>
            <p:ph type="sldNum" sz="quarter" idx="12"/>
          </p:nvPr>
        </p:nvSpPr>
        <p:spPr/>
        <p:txBody>
          <a:bodyPr/>
          <a:lstStyle/>
          <a:p>
            <a:fld id="{98B285C1-D8A8-4E98-B28C-1FD972D8EC54}" type="slidenum">
              <a:rPr lang="en-IN" smtClean="0"/>
              <a:t>‹#›</a:t>
            </a:fld>
            <a:endParaRPr lang="en-IN"/>
          </a:p>
        </p:txBody>
      </p:sp>
      <p:pic>
        <p:nvPicPr>
          <p:cNvPr id="5" name="Picture 4" descr="Logo, company name&#10;&#10;Description automatically generated">
            <a:extLst>
              <a:ext uri="{FF2B5EF4-FFF2-40B4-BE49-F238E27FC236}">
                <a16:creationId xmlns:a16="http://schemas.microsoft.com/office/drawing/2014/main" id="{5F4312A0-1060-434E-84F2-ED2287AB54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66" y="6094733"/>
            <a:ext cx="928245" cy="763267"/>
          </a:xfrm>
          <a:prstGeom prst="rect">
            <a:avLst/>
          </a:prstGeom>
        </p:spPr>
      </p:pic>
    </p:spTree>
    <p:extLst>
      <p:ext uri="{BB962C8B-B14F-4D97-AF65-F5344CB8AC3E}">
        <p14:creationId xmlns:p14="http://schemas.microsoft.com/office/powerpoint/2010/main" val="4104486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0"/>
            </a:lvl1pPr>
          </a:lstStyle>
          <a:p>
            <a:r>
              <a:rPr lang="en-GB"/>
              <a:t>Click to edit Master title style</a:t>
            </a:r>
            <a:endParaRPr lang="en-IN" dirty="0"/>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N"/>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GB"/>
              <a:t>Click to edit Master text styles</a:t>
            </a:r>
          </a:p>
        </p:txBody>
      </p:sp>
      <p:sp>
        <p:nvSpPr>
          <p:cNvPr id="5" name="Date Placeholder 4"/>
          <p:cNvSpPr>
            <a:spLocks noGrp="1"/>
          </p:cNvSpPr>
          <p:nvPr>
            <p:ph type="dt" sz="half" idx="10"/>
          </p:nvPr>
        </p:nvSpPr>
        <p:spPr/>
        <p:txBody>
          <a:bodyPr/>
          <a:lstStyle/>
          <a:p>
            <a:fld id="{C9D75DF4-3AC0-4064-B920-C01CE0353AA3}" type="datetimeFigureOut">
              <a:rPr lang="en-IN" smtClean="0"/>
              <a:t>02-12-2025</a:t>
            </a:fld>
            <a:endParaRPr lang="en-IN"/>
          </a:p>
        </p:txBody>
      </p:sp>
      <p:sp>
        <p:nvSpPr>
          <p:cNvPr id="7" name="Slide Number Placeholder 6"/>
          <p:cNvSpPr>
            <a:spLocks noGrp="1"/>
          </p:cNvSpPr>
          <p:nvPr>
            <p:ph type="sldNum" sz="quarter" idx="12"/>
          </p:nvPr>
        </p:nvSpPr>
        <p:spPr/>
        <p:txBody>
          <a:bodyPr/>
          <a:lstStyle/>
          <a:p>
            <a:fld id="{98B285C1-D8A8-4E98-B28C-1FD972D8EC54}" type="slidenum">
              <a:rPr lang="en-IN" smtClean="0"/>
              <a:t>‹#›</a:t>
            </a:fld>
            <a:endParaRPr lang="en-IN"/>
          </a:p>
        </p:txBody>
      </p:sp>
      <p:pic>
        <p:nvPicPr>
          <p:cNvPr id="8" name="Picture 7" descr="Logo, company name&#10;&#10;Description automatically generated">
            <a:extLst>
              <a:ext uri="{FF2B5EF4-FFF2-40B4-BE49-F238E27FC236}">
                <a16:creationId xmlns:a16="http://schemas.microsoft.com/office/drawing/2014/main" id="{89D05451-BA90-40E0-A37E-18F6034F99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66" y="6094733"/>
            <a:ext cx="928245" cy="763267"/>
          </a:xfrm>
          <a:prstGeom prst="rect">
            <a:avLst/>
          </a:prstGeom>
        </p:spPr>
      </p:pic>
    </p:spTree>
    <p:extLst>
      <p:ext uri="{BB962C8B-B14F-4D97-AF65-F5344CB8AC3E}">
        <p14:creationId xmlns:p14="http://schemas.microsoft.com/office/powerpoint/2010/main" val="31472389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0"/>
            </a:lvl1pPr>
          </a:lstStyle>
          <a:p>
            <a:r>
              <a:rPr lang="en-GB"/>
              <a:t>Click to edit Master title style</a:t>
            </a:r>
            <a:endParaRPr lang="en-IN" dirty="0"/>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GB"/>
              <a:t>Click icon to add picture</a:t>
            </a:r>
            <a:endParaRPr lang="en-IN"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GB"/>
              <a:t>Click to edit Master text styles</a:t>
            </a:r>
          </a:p>
        </p:txBody>
      </p:sp>
      <p:sp>
        <p:nvSpPr>
          <p:cNvPr id="5" name="Date Placeholder 4"/>
          <p:cNvSpPr>
            <a:spLocks noGrp="1"/>
          </p:cNvSpPr>
          <p:nvPr>
            <p:ph type="dt" sz="half" idx="10"/>
          </p:nvPr>
        </p:nvSpPr>
        <p:spPr/>
        <p:txBody>
          <a:bodyPr/>
          <a:lstStyle/>
          <a:p>
            <a:fld id="{C9D75DF4-3AC0-4064-B920-C01CE0353AA3}" type="datetimeFigureOut">
              <a:rPr lang="en-IN" smtClean="0"/>
              <a:t>02-12-2025</a:t>
            </a:fld>
            <a:endParaRPr lang="en-IN"/>
          </a:p>
        </p:txBody>
      </p:sp>
      <p:sp>
        <p:nvSpPr>
          <p:cNvPr id="7" name="Slide Number Placeholder 6"/>
          <p:cNvSpPr>
            <a:spLocks noGrp="1"/>
          </p:cNvSpPr>
          <p:nvPr>
            <p:ph type="sldNum" sz="quarter" idx="12"/>
          </p:nvPr>
        </p:nvSpPr>
        <p:spPr/>
        <p:txBody>
          <a:bodyPr/>
          <a:lstStyle/>
          <a:p>
            <a:fld id="{98B285C1-D8A8-4E98-B28C-1FD972D8EC54}" type="slidenum">
              <a:rPr lang="en-IN" smtClean="0"/>
              <a:t>‹#›</a:t>
            </a:fld>
            <a:endParaRPr lang="en-IN"/>
          </a:p>
        </p:txBody>
      </p:sp>
      <p:pic>
        <p:nvPicPr>
          <p:cNvPr id="8" name="Picture 7" descr="Logo, company name&#10;&#10;Description automatically generated">
            <a:extLst>
              <a:ext uri="{FF2B5EF4-FFF2-40B4-BE49-F238E27FC236}">
                <a16:creationId xmlns:a16="http://schemas.microsoft.com/office/drawing/2014/main" id="{334707C7-8E31-4082-8CBD-3158F990BD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66" y="6094733"/>
            <a:ext cx="928245" cy="763267"/>
          </a:xfrm>
          <a:prstGeom prst="rect">
            <a:avLst/>
          </a:prstGeom>
        </p:spPr>
      </p:pic>
    </p:spTree>
    <p:extLst>
      <p:ext uri="{BB962C8B-B14F-4D97-AF65-F5344CB8AC3E}">
        <p14:creationId xmlns:p14="http://schemas.microsoft.com/office/powerpoint/2010/main" val="27374586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IN"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N" dirty="0"/>
          </a:p>
        </p:txBody>
      </p:sp>
      <p:sp>
        <p:nvSpPr>
          <p:cNvPr id="4" name="Date Placeholder 3"/>
          <p:cNvSpPr>
            <a:spLocks noGrp="1"/>
          </p:cNvSpPr>
          <p:nvPr>
            <p:ph type="dt" sz="half" idx="10"/>
          </p:nvPr>
        </p:nvSpPr>
        <p:spPr/>
        <p:txBody>
          <a:bodyPr/>
          <a:lstStyle/>
          <a:p>
            <a:fld id="{C9D75DF4-3AC0-4064-B920-C01CE0353AA3}" type="datetimeFigureOut">
              <a:rPr lang="en-IN" smtClean="0"/>
              <a:t>02-12-2025</a:t>
            </a:fld>
            <a:endParaRPr lang="en-IN"/>
          </a:p>
        </p:txBody>
      </p:sp>
      <p:sp>
        <p:nvSpPr>
          <p:cNvPr id="6" name="Slide Number Placeholder 5"/>
          <p:cNvSpPr>
            <a:spLocks noGrp="1"/>
          </p:cNvSpPr>
          <p:nvPr>
            <p:ph type="sldNum" sz="quarter" idx="12"/>
          </p:nvPr>
        </p:nvSpPr>
        <p:spPr/>
        <p:txBody>
          <a:bodyPr/>
          <a:lstStyle/>
          <a:p>
            <a:fld id="{98B285C1-D8A8-4E98-B28C-1FD972D8EC54}" type="slidenum">
              <a:rPr lang="en-IN" smtClean="0"/>
              <a:t>‹#›</a:t>
            </a:fld>
            <a:endParaRPr lang="en-IN"/>
          </a:p>
        </p:txBody>
      </p:sp>
      <p:pic>
        <p:nvPicPr>
          <p:cNvPr id="7" name="Picture 6" descr="Logo, company name&#10;&#10;Description automatically generated">
            <a:extLst>
              <a:ext uri="{FF2B5EF4-FFF2-40B4-BE49-F238E27FC236}">
                <a16:creationId xmlns:a16="http://schemas.microsoft.com/office/drawing/2014/main" id="{91378B71-9CFD-4592-BE0B-BDB0871494C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66" y="6094733"/>
            <a:ext cx="928245" cy="763267"/>
          </a:xfrm>
          <a:prstGeom prst="rect">
            <a:avLst/>
          </a:prstGeom>
        </p:spPr>
      </p:pic>
    </p:spTree>
    <p:extLst>
      <p:ext uri="{BB962C8B-B14F-4D97-AF65-F5344CB8AC3E}">
        <p14:creationId xmlns:p14="http://schemas.microsoft.com/office/powerpoint/2010/main" val="27181912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GB"/>
              <a:t>Click to edit Master title style</a:t>
            </a:r>
            <a:endParaRPr lang="en-IN"/>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N"/>
          </a:p>
        </p:txBody>
      </p:sp>
      <p:sp>
        <p:nvSpPr>
          <p:cNvPr id="4" name="Date Placeholder 3"/>
          <p:cNvSpPr>
            <a:spLocks noGrp="1"/>
          </p:cNvSpPr>
          <p:nvPr>
            <p:ph type="dt" sz="half" idx="10"/>
          </p:nvPr>
        </p:nvSpPr>
        <p:spPr/>
        <p:txBody>
          <a:bodyPr/>
          <a:lstStyle/>
          <a:p>
            <a:fld id="{C9D75DF4-3AC0-4064-B920-C01CE0353AA3}" type="datetimeFigureOut">
              <a:rPr lang="en-IN" smtClean="0"/>
              <a:t>02-12-2025</a:t>
            </a:fld>
            <a:endParaRPr lang="en-IN"/>
          </a:p>
        </p:txBody>
      </p:sp>
      <p:sp>
        <p:nvSpPr>
          <p:cNvPr id="6" name="Slide Number Placeholder 5"/>
          <p:cNvSpPr>
            <a:spLocks noGrp="1"/>
          </p:cNvSpPr>
          <p:nvPr>
            <p:ph type="sldNum" sz="quarter" idx="12"/>
          </p:nvPr>
        </p:nvSpPr>
        <p:spPr/>
        <p:txBody>
          <a:bodyPr/>
          <a:lstStyle/>
          <a:p>
            <a:fld id="{98B285C1-D8A8-4E98-B28C-1FD972D8EC54}" type="slidenum">
              <a:rPr lang="en-IN" smtClean="0"/>
              <a:t>‹#›</a:t>
            </a:fld>
            <a:endParaRPr lang="en-IN"/>
          </a:p>
        </p:txBody>
      </p:sp>
      <p:pic>
        <p:nvPicPr>
          <p:cNvPr id="7" name="Picture 6" descr="Logo, company name&#10;&#10;Description automatically generated">
            <a:extLst>
              <a:ext uri="{FF2B5EF4-FFF2-40B4-BE49-F238E27FC236}">
                <a16:creationId xmlns:a16="http://schemas.microsoft.com/office/drawing/2014/main" id="{32F87CBD-37BE-45B2-88ED-5E4F41F91EF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2566" y="6094733"/>
            <a:ext cx="928245" cy="763267"/>
          </a:xfrm>
          <a:prstGeom prst="rect">
            <a:avLst/>
          </a:prstGeom>
        </p:spPr>
      </p:pic>
    </p:spTree>
    <p:extLst>
      <p:ext uri="{BB962C8B-B14F-4D97-AF65-F5344CB8AC3E}">
        <p14:creationId xmlns:p14="http://schemas.microsoft.com/office/powerpoint/2010/main" val="22786099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6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997633" y="6380175"/>
            <a:ext cx="199531" cy="397199"/>
          </a:xfrm>
          <a:prstGeom prst="rect">
            <a:avLst/>
          </a:prstGeom>
        </p:spPr>
      </p:pic>
      <p:cxnSp>
        <p:nvCxnSpPr>
          <p:cNvPr id="9" name="Straight Connector 8"/>
          <p:cNvCxnSpPr/>
          <p:nvPr userDrawn="1"/>
        </p:nvCxnSpPr>
        <p:spPr>
          <a:xfrm>
            <a:off x="11892644" y="6579245"/>
            <a:ext cx="78544"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11565311" y="6494135"/>
            <a:ext cx="327334" cy="215444"/>
          </a:xfrm>
          <a:prstGeom prst="rect">
            <a:avLst/>
          </a:prstGeom>
          <a:noFill/>
        </p:spPr>
        <p:txBody>
          <a:bodyPr wrap="none" rtlCol="0">
            <a:spAutoFit/>
          </a:bodyPr>
          <a:lstStyle/>
          <a:p>
            <a:pPr algn="r"/>
            <a:fld id="{7F89D720-7EAF-A942-9DA7-171430440A11}" type="slidenum">
              <a:rPr lang="en-US" sz="800" b="0" i="0" smtClean="0">
                <a:solidFill>
                  <a:srgbClr val="2A69AF"/>
                </a:solidFill>
                <a:latin typeface="Adani Medium" charset="0"/>
                <a:ea typeface="Adani Medium" charset="0"/>
                <a:cs typeface="Adani Medium" charset="0"/>
              </a:rPr>
              <a:pPr algn="r"/>
              <a:t>‹#›</a:t>
            </a:fld>
            <a:endParaRPr lang="en-US" sz="800" b="0" i="0">
              <a:solidFill>
                <a:srgbClr val="2A69AF"/>
              </a:solidFill>
              <a:latin typeface="Adani Medium" charset="0"/>
              <a:ea typeface="Adani Medium" charset="0"/>
              <a:cs typeface="Adani Medium" charset="0"/>
            </a:endParaRPr>
          </a:p>
        </p:txBody>
      </p:sp>
      <p:pic>
        <p:nvPicPr>
          <p:cNvPr id="11" name="Picture 10">
            <a:extLst>
              <a:ext uri="{FF2B5EF4-FFF2-40B4-BE49-F238E27FC236}">
                <a16:creationId xmlns:a16="http://schemas.microsoft.com/office/drawing/2014/main" id="{E586D9A6-5AE9-7861-5C2F-700C8B8C047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44596" y="98152"/>
            <a:ext cx="6604000" cy="716697"/>
          </a:xfrm>
          <a:prstGeom prst="rect">
            <a:avLst/>
          </a:prstGeom>
        </p:spPr>
      </p:pic>
      <p:pic>
        <p:nvPicPr>
          <p:cNvPr id="12" name="Picture 11">
            <a:extLst>
              <a:ext uri="{FF2B5EF4-FFF2-40B4-BE49-F238E27FC236}">
                <a16:creationId xmlns:a16="http://schemas.microsoft.com/office/drawing/2014/main" id="{EB5ADF39-08F2-6205-39C1-59555DE19E9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074400" y="183935"/>
            <a:ext cx="811605" cy="545132"/>
          </a:xfrm>
          <a:prstGeom prst="rect">
            <a:avLst/>
          </a:prstGeom>
        </p:spPr>
      </p:pic>
      <p:sp>
        <p:nvSpPr>
          <p:cNvPr id="15" name="Rectangle 14">
            <a:extLst>
              <a:ext uri="{FF2B5EF4-FFF2-40B4-BE49-F238E27FC236}">
                <a16:creationId xmlns:a16="http://schemas.microsoft.com/office/drawing/2014/main" id="{A4780AA6-41AB-EB5F-17E2-015EEF3F4428}"/>
              </a:ext>
            </a:extLst>
          </p:cNvPr>
          <p:cNvSpPr/>
          <p:nvPr userDrawn="1"/>
        </p:nvSpPr>
        <p:spPr>
          <a:xfrm>
            <a:off x="0" y="98152"/>
            <a:ext cx="3325077" cy="716697"/>
          </a:xfrm>
          <a:prstGeom prst="rect">
            <a:avLst/>
          </a:prstGeom>
          <a:solidFill>
            <a:srgbClr val="4C53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492787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21" Type="http://schemas.openxmlformats.org/officeDocument/2006/relationships/theme" Target="../theme/theme2.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551044"/>
      </p:ext>
    </p:extLst>
  </p:cSld>
  <p:clrMap bg1="lt1" tx1="dk1" bg2="lt2" tx2="dk2" accent1="accent1" accent2="accent2" accent3="accent3" accent4="accent4" accent5="accent5" accent6="accent6" hlink="hlink" folHlink="folHlink"/>
  <p:sldLayoutIdLst>
    <p:sldLayoutId id="2147484271" r:id="rId1"/>
    <p:sldLayoutId id="2147484272" r:id="rId2"/>
    <p:sldLayoutId id="2147484273" r:id="rId3"/>
    <p:sldLayoutId id="2147484274" r:id="rId4"/>
    <p:sldLayoutId id="2147484275" r:id="rId5"/>
    <p:sldLayoutId id="2147484276" r:id="rId6"/>
    <p:sldLayoutId id="2147484277" r:id="rId7"/>
    <p:sldLayoutId id="2147484278" r:id="rId8"/>
    <p:sldLayoutId id="2147484279" r:id="rId9"/>
    <p:sldLayoutId id="2147484281" r:id="rId10"/>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GB"/>
              <a:t>Click to edit Master title style</a:t>
            </a:r>
            <a:endParaRPr lang="en-IN"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N"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400">
                <a:solidFill>
                  <a:schemeClr val="tx1">
                    <a:tint val="75000"/>
                  </a:schemeClr>
                </a:solidFill>
                <a:latin typeface="Adani Regular" pitchFamily="2" charset="0"/>
              </a:defRPr>
            </a:lvl1pPr>
          </a:lstStyle>
          <a:p>
            <a:fld id="{C9D75DF4-3AC0-4064-B920-C01CE0353AA3}" type="datetimeFigureOut">
              <a:rPr lang="en-IN" smtClean="0"/>
              <a:pPr/>
              <a:t>02-12-2025</a:t>
            </a:fld>
            <a:endParaRPr lang="en-IN" dirty="0"/>
          </a:p>
        </p:txBody>
      </p:sp>
      <p:sp>
        <p:nvSpPr>
          <p:cNvPr id="6" name="Slide Number Placeholder 5"/>
          <p:cNvSpPr>
            <a:spLocks noGrp="1"/>
          </p:cNvSpPr>
          <p:nvPr>
            <p:ph type="sldNum" sz="quarter" idx="4"/>
          </p:nvPr>
        </p:nvSpPr>
        <p:spPr>
          <a:xfrm>
            <a:off x="4655808" y="6356351"/>
            <a:ext cx="2844800" cy="365125"/>
          </a:xfrm>
          <a:prstGeom prst="rect">
            <a:avLst/>
          </a:prstGeom>
        </p:spPr>
        <p:txBody>
          <a:bodyPr vert="horz" lIns="91440" tIns="45720" rIns="91440" bIns="45720" rtlCol="0" anchor="ctr"/>
          <a:lstStyle>
            <a:lvl1pPr algn="r">
              <a:defRPr sz="1400">
                <a:solidFill>
                  <a:schemeClr val="tx1">
                    <a:tint val="75000"/>
                  </a:schemeClr>
                </a:solidFill>
                <a:latin typeface="Adani Regular" pitchFamily="2" charset="0"/>
              </a:defRPr>
            </a:lvl1pPr>
          </a:lstStyle>
          <a:p>
            <a:endParaRPr lang="en-IN" dirty="0"/>
          </a:p>
        </p:txBody>
      </p:sp>
    </p:spTree>
    <p:extLst>
      <p:ext uri="{BB962C8B-B14F-4D97-AF65-F5344CB8AC3E}">
        <p14:creationId xmlns:p14="http://schemas.microsoft.com/office/powerpoint/2010/main" val="1693221619"/>
      </p:ext>
    </p:extLst>
  </p:cSld>
  <p:clrMap bg1="lt1" tx1="dk1" bg2="lt2" tx2="dk2" accent1="accent1" accent2="accent2" accent3="accent3" accent4="accent4" accent5="accent5" accent6="accent6" hlink="hlink" folHlink="folHlink"/>
  <p:sldLayoutIdLst>
    <p:sldLayoutId id="2147484307" r:id="rId1"/>
    <p:sldLayoutId id="2147484308" r:id="rId2"/>
    <p:sldLayoutId id="2147484309" r:id="rId3"/>
    <p:sldLayoutId id="2147484310" r:id="rId4"/>
    <p:sldLayoutId id="2147484311" r:id="rId5"/>
    <p:sldLayoutId id="2147484312" r:id="rId6"/>
    <p:sldLayoutId id="2147484313" r:id="rId7"/>
    <p:sldLayoutId id="2147484314" r:id="rId8"/>
    <p:sldLayoutId id="2147484315" r:id="rId9"/>
    <p:sldLayoutId id="2147484316" r:id="rId10"/>
    <p:sldLayoutId id="2147484317" r:id="rId11"/>
    <p:sldLayoutId id="2147484318" r:id="rId12"/>
    <p:sldLayoutId id="2147484319" r:id="rId13"/>
    <p:sldLayoutId id="2147484320" r:id="rId14"/>
    <p:sldLayoutId id="2147484321" r:id="rId15"/>
    <p:sldLayoutId id="2147484322" r:id="rId16"/>
    <p:sldLayoutId id="2147484323" r:id="rId17"/>
    <p:sldLayoutId id="2147484324" r:id="rId18"/>
    <p:sldLayoutId id="2147484325" r:id="rId19"/>
    <p:sldLayoutId id="2147484326" r:id="rId20"/>
  </p:sldLayoutIdLst>
  <p:txStyles>
    <p:titleStyle>
      <a:lvl1pPr algn="l" defTabSz="1219170" rtl="0" eaLnBrk="1" latinLnBrk="0" hangingPunct="1">
        <a:spcBef>
          <a:spcPct val="0"/>
        </a:spcBef>
        <a:buNone/>
        <a:defRPr sz="4800" kern="1200">
          <a:solidFill>
            <a:schemeClr val="tx1"/>
          </a:solidFill>
          <a:latin typeface="Adani Medium" pitchFamily="2" charset="0"/>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Adani Regular" pitchFamily="2" charset="0"/>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Adani Regular" pitchFamily="2" charset="0"/>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Adani Regular" pitchFamily="2" charset="0"/>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Adani Regular" pitchFamily="2" charset="0"/>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Adani Regular" pitchFamily="2"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30.xml"/><Relationship Id="rId6" Type="http://schemas.openxmlformats.org/officeDocument/2006/relationships/image" Target="../media/image35.sv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s>
</file>

<file path=ppt/slides/_rels/slide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30.xml"/><Relationship Id="rId5" Type="http://schemas.openxmlformats.org/officeDocument/2006/relationships/image" Target="../media/image42.png"/><Relationship Id="rId4" Type="http://schemas.openxmlformats.org/officeDocument/2006/relationships/image" Target="../media/image4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0.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6524787-66A5-4805-B232-B131A6D37513}"/>
              </a:ext>
            </a:extLst>
          </p:cNvPr>
          <p:cNvSpPr txBox="1"/>
          <p:nvPr/>
        </p:nvSpPr>
        <p:spPr>
          <a:xfrm>
            <a:off x="5350934" y="1913950"/>
            <a:ext cx="6621762" cy="1631216"/>
          </a:xfrm>
          <a:prstGeom prst="rect">
            <a:avLst/>
          </a:prstGeom>
          <a:noFill/>
        </p:spPr>
        <p:txBody>
          <a:bodyPr wrap="square" rtlCol="0" anchor="ctr">
            <a:spAutoFit/>
          </a:bodyPr>
          <a:lstStyle/>
          <a:p>
            <a:pPr algn="r"/>
            <a:r>
              <a:rPr lang="en-IN" sz="3200" b="1" dirty="0"/>
              <a:t>Public Hearing on CERC draft proposal for determination of value of “X</a:t>
            </a:r>
            <a:r>
              <a:rPr lang="en-IN" sz="3200" dirty="0"/>
              <a:t>”</a:t>
            </a:r>
          </a:p>
          <a:p>
            <a:pPr algn="r"/>
            <a:r>
              <a:rPr lang="en-US" sz="2400" b="1" dirty="0">
                <a:solidFill>
                  <a:srgbClr val="002060"/>
                </a:solidFill>
                <a:latin typeface="Adani Regular" pitchFamily="2" charset="0"/>
                <a:ea typeface="+mj-ea"/>
                <a:cs typeface="+mj-cs"/>
              </a:rPr>
              <a:t>03.12.2025</a:t>
            </a:r>
            <a:r>
              <a:rPr lang="en-US" sz="3600" dirty="0">
                <a:solidFill>
                  <a:srgbClr val="002060"/>
                </a:solidFill>
                <a:latin typeface="Adani Regular" pitchFamily="2" charset="0"/>
                <a:ea typeface="+mj-ea"/>
                <a:cs typeface="+mj-cs"/>
              </a:rPr>
              <a:t> </a:t>
            </a:r>
          </a:p>
        </p:txBody>
      </p:sp>
    </p:spTree>
    <p:extLst>
      <p:ext uri="{BB962C8B-B14F-4D97-AF65-F5344CB8AC3E}">
        <p14:creationId xmlns:p14="http://schemas.microsoft.com/office/powerpoint/2010/main" val="1223059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B40F79-B475-C786-4420-B2CAF25B75A9}"/>
              </a:ext>
            </a:extLst>
          </p:cNvPr>
          <p:cNvSpPr txBox="1"/>
          <p:nvPr/>
        </p:nvSpPr>
        <p:spPr>
          <a:xfrm>
            <a:off x="453416" y="210696"/>
            <a:ext cx="10582390" cy="400110"/>
          </a:xfrm>
          <a:prstGeom prst="rect">
            <a:avLst/>
          </a:prstGeom>
          <a:noFill/>
        </p:spPr>
        <p:txBody>
          <a:bodyPr wrap="square" rtlCol="0">
            <a:spAutoFit/>
          </a:bodyPr>
          <a:lstStyle>
            <a:defPPr>
              <a:defRPr lang="en-US"/>
            </a:defPPr>
            <a:lvl1pPr>
              <a:defRPr sz="2133" b="1" i="1">
                <a:solidFill>
                  <a:prstClr val="black">
                    <a:lumMod val="65000"/>
                    <a:lumOff val="35000"/>
                  </a:prstClr>
                </a:solidFill>
                <a:latin typeface="Adani Regular" panose="02000503000000020004" pitchFamily="2" charset="0"/>
              </a:defRPr>
            </a:lvl1pPr>
          </a:lstStyle>
          <a:p>
            <a:r>
              <a:rPr lang="en-US" sz="2000" i="0" dirty="0">
                <a:solidFill>
                  <a:srgbClr val="002060"/>
                </a:solidFill>
              </a:rPr>
              <a:t>CERC Proposal for determination of value of X</a:t>
            </a:r>
          </a:p>
        </p:txBody>
      </p:sp>
      <p:sp>
        <p:nvSpPr>
          <p:cNvPr id="6" name="TextBox 5">
            <a:extLst>
              <a:ext uri="{FF2B5EF4-FFF2-40B4-BE49-F238E27FC236}">
                <a16:creationId xmlns:a16="http://schemas.microsoft.com/office/drawing/2014/main" id="{294B60A9-0048-65ED-5212-62F340A953E4}"/>
              </a:ext>
            </a:extLst>
          </p:cNvPr>
          <p:cNvSpPr txBox="1"/>
          <p:nvPr/>
        </p:nvSpPr>
        <p:spPr>
          <a:xfrm>
            <a:off x="367323" y="841451"/>
            <a:ext cx="11457354" cy="5893921"/>
          </a:xfrm>
          <a:prstGeom prst="rect">
            <a:avLst/>
          </a:prstGeom>
          <a:noFill/>
          <a:ln>
            <a:solidFill>
              <a:schemeClr val="tx1"/>
            </a:solidFill>
          </a:ln>
        </p:spPr>
        <p:txBody>
          <a:bodyPr wrap="square" rtlCol="0">
            <a:spAutoFit/>
          </a:bodyPr>
          <a:lstStyle/>
          <a:p>
            <a:pPr marL="171450" indent="-171450" algn="just">
              <a:buFont typeface="Arial" panose="020B0604020202020204" pitchFamily="34" charset="0"/>
              <a:buChar char="•"/>
            </a:pPr>
            <a:r>
              <a:rPr lang="en-US" sz="1300" dirty="0">
                <a:latin typeface="Adani Regular" panose="02000503000000020004" pitchFamily="2" charset="0"/>
              </a:rPr>
              <a:t>As per CERC DSM Regulations 2024 the revenue neutral deviation bands will be reduced by 5% for WS seller </a:t>
            </a:r>
            <a:r>
              <a:rPr lang="en-US" sz="1300" dirty="0" err="1">
                <a:latin typeface="Adani Regular" panose="02000503000000020004" pitchFamily="2" charset="0"/>
              </a:rPr>
              <a:t>w.e.f</a:t>
            </a:r>
            <a:r>
              <a:rPr lang="en-US" sz="1300" dirty="0">
                <a:latin typeface="Adani Regular" panose="02000503000000020004" pitchFamily="2" charset="0"/>
              </a:rPr>
              <a:t> 01.04.2026 and “X” factor will be incorporated in % deviation calculation for WS seller. Value of ‘X’ shall be stipulated by the Commission through separate order(s) after public consultation.</a:t>
            </a:r>
          </a:p>
          <a:p>
            <a:pPr algn="just"/>
            <a:endParaRPr lang="en-US" sz="1300" dirty="0">
              <a:latin typeface="Adani Regular" panose="02000503000000020004" pitchFamily="2" charset="0"/>
            </a:endParaRPr>
          </a:p>
          <a:p>
            <a:pPr marL="171450" indent="-171450" algn="just">
              <a:buFont typeface="Arial" panose="020B0604020202020204" pitchFamily="34" charset="0"/>
              <a:buChar char="•"/>
            </a:pPr>
            <a:r>
              <a:rPr lang="en-US" sz="1300" dirty="0">
                <a:latin typeface="Adani Regular" panose="02000503000000020004" pitchFamily="2" charset="0"/>
              </a:rPr>
              <a:t>In this regard, Hon’ble Commission has published a draft proposal for determining the </a:t>
            </a:r>
            <a:r>
              <a:rPr lang="en-US" sz="1300" u="sng" dirty="0">
                <a:latin typeface="Adani Regular" panose="02000503000000020004" pitchFamily="2" charset="0"/>
              </a:rPr>
              <a:t>value of “X” for calculating deviation (in %) </a:t>
            </a:r>
            <a:r>
              <a:rPr lang="en-US" sz="1300" dirty="0">
                <a:latin typeface="Adani Regular" panose="02000503000000020004" pitchFamily="2" charset="0"/>
              </a:rPr>
              <a:t>for Wind and Solar (WS) Sellers via Petition </a:t>
            </a:r>
            <a:r>
              <a:rPr lang="en-US" sz="1300" u="sng" dirty="0">
                <a:latin typeface="Adani Regular" panose="02000503000000020004" pitchFamily="2" charset="0"/>
              </a:rPr>
              <a:t>No. 9/SM/2025 (Suo-Motu) dated 10.09.2025 </a:t>
            </a:r>
            <a:r>
              <a:rPr lang="en-US" sz="1300" dirty="0">
                <a:latin typeface="Adani Regular" panose="02000503000000020004" pitchFamily="2" charset="0"/>
              </a:rPr>
              <a:t>and invite all stakeholder to submit their comments. </a:t>
            </a:r>
          </a:p>
          <a:p>
            <a:pPr marL="171450" indent="-171450" algn="just">
              <a:buFont typeface="Arial" panose="020B0604020202020204" pitchFamily="34" charset="0"/>
              <a:buChar char="•"/>
            </a:pPr>
            <a:endParaRPr lang="en-US" sz="1300" dirty="0">
              <a:latin typeface="Adani Regular" panose="02000503000000020004" pitchFamily="2" charset="0"/>
            </a:endParaRPr>
          </a:p>
          <a:p>
            <a:pPr marL="171450" indent="-171450" algn="just">
              <a:buFont typeface="Arial" panose="020B0604020202020204" pitchFamily="34" charset="0"/>
              <a:buChar char="•"/>
            </a:pPr>
            <a:r>
              <a:rPr lang="en-US" sz="1300" dirty="0">
                <a:latin typeface="Adani Regular" panose="02000503000000020004" pitchFamily="2" charset="0"/>
              </a:rPr>
              <a:t>Commission proposed trajectory for reduction of “X” shall be as follows:</a:t>
            </a:r>
          </a:p>
          <a:p>
            <a:pPr lvl="0"/>
            <a:endParaRPr lang="en-US" sz="1300" b="1" dirty="0">
              <a:solidFill>
                <a:srgbClr val="FF0000"/>
              </a:solidFill>
              <a:latin typeface="Adani Regular" panose="02000503000000020004" pitchFamily="2" charset="0"/>
            </a:endParaRPr>
          </a:p>
          <a:p>
            <a:pPr lvl="0"/>
            <a:endParaRPr lang="en-US" sz="1300" b="1" dirty="0">
              <a:solidFill>
                <a:srgbClr val="FF0000"/>
              </a:solidFill>
              <a:latin typeface="Adani Regular" panose="02000503000000020004" pitchFamily="2" charset="0"/>
            </a:endParaRPr>
          </a:p>
          <a:p>
            <a:pPr lvl="0"/>
            <a:endParaRPr lang="en-US" sz="1300" b="1" dirty="0">
              <a:solidFill>
                <a:srgbClr val="FF0000"/>
              </a:solidFill>
              <a:latin typeface="Adani Regular" panose="02000503000000020004" pitchFamily="2" charset="0"/>
            </a:endParaRPr>
          </a:p>
          <a:p>
            <a:pPr lvl="0"/>
            <a:endParaRPr lang="en-US" sz="1300" b="1" dirty="0">
              <a:solidFill>
                <a:srgbClr val="FF0000"/>
              </a:solidFill>
              <a:latin typeface="Adani Regular" panose="02000503000000020004" pitchFamily="2" charset="0"/>
            </a:endParaRPr>
          </a:p>
          <a:p>
            <a:pPr lvl="0"/>
            <a:endParaRPr lang="en-US" sz="1300" b="1" dirty="0">
              <a:solidFill>
                <a:srgbClr val="FF0000"/>
              </a:solidFill>
              <a:latin typeface="Adani Regular" panose="02000503000000020004" pitchFamily="2" charset="0"/>
            </a:endParaRPr>
          </a:p>
          <a:p>
            <a:pPr lvl="0"/>
            <a:endParaRPr lang="en-US" sz="1300" b="1" dirty="0">
              <a:solidFill>
                <a:srgbClr val="FF0000"/>
              </a:solidFill>
              <a:latin typeface="Adani Regular" panose="02000503000000020004" pitchFamily="2" charset="0"/>
            </a:endParaRPr>
          </a:p>
          <a:p>
            <a:pPr lvl="0"/>
            <a:endParaRPr lang="en-US" sz="1300" b="1" dirty="0">
              <a:solidFill>
                <a:srgbClr val="FF0000"/>
              </a:solidFill>
              <a:latin typeface="Adani Regular" panose="02000503000000020004" pitchFamily="2" charset="0"/>
            </a:endParaRPr>
          </a:p>
          <a:p>
            <a:pPr lvl="0"/>
            <a:endParaRPr lang="en-US" sz="1300" b="1" dirty="0">
              <a:solidFill>
                <a:srgbClr val="FF0000"/>
              </a:solidFill>
              <a:latin typeface="Adani Regular" panose="02000503000000020004" pitchFamily="2" charset="0"/>
            </a:endParaRPr>
          </a:p>
          <a:p>
            <a:pPr lvl="0"/>
            <a:endParaRPr lang="en-US" sz="1300" b="1" dirty="0">
              <a:solidFill>
                <a:srgbClr val="FF0000"/>
              </a:solidFill>
              <a:latin typeface="Adani Regular" panose="02000503000000020004" pitchFamily="2" charset="0"/>
            </a:endParaRPr>
          </a:p>
          <a:p>
            <a:pPr lvl="0"/>
            <a:endParaRPr lang="en-US" sz="1300" b="1" dirty="0">
              <a:solidFill>
                <a:srgbClr val="FF0000"/>
              </a:solidFill>
              <a:latin typeface="Adani Regular" panose="02000503000000020004" pitchFamily="2" charset="0"/>
            </a:endParaRPr>
          </a:p>
          <a:p>
            <a:pPr marL="285750" lvl="0" indent="-285750">
              <a:buFont typeface="Arial" panose="020B0604020202020204" pitchFamily="34" charset="0"/>
              <a:buChar char="•"/>
            </a:pPr>
            <a:endParaRPr lang="en-US" sz="1300" b="1" dirty="0">
              <a:latin typeface="Adani Regular" panose="02000503000000020004" pitchFamily="2" charset="0"/>
            </a:endParaRPr>
          </a:p>
          <a:p>
            <a:pPr marL="285750" lvl="0" indent="-285750">
              <a:buFont typeface="Arial" panose="020B0604020202020204" pitchFamily="34" charset="0"/>
              <a:buChar char="•"/>
            </a:pPr>
            <a:endParaRPr lang="en-US" sz="1300" dirty="0">
              <a:latin typeface="Adani Regular" panose="02000503000000020004" pitchFamily="2" charset="0"/>
            </a:endParaRPr>
          </a:p>
          <a:p>
            <a:pPr marL="171450" lvl="0" indent="-171450">
              <a:buFont typeface="Arial" panose="020B0604020202020204" pitchFamily="34" charset="0"/>
              <a:buChar char="•"/>
            </a:pPr>
            <a:r>
              <a:rPr lang="en-US" sz="1300" dirty="0">
                <a:latin typeface="Adani Regular" panose="02000503000000020004" pitchFamily="2" charset="0"/>
              </a:rPr>
              <a:t>Further Hon’ble Commission has also directed its staff to initiate the process of amendment of DSM Regulations, 2024 for the following:</a:t>
            </a:r>
          </a:p>
          <a:p>
            <a:pPr lvl="0"/>
            <a:endParaRPr lang="en-US" sz="1300" dirty="0">
              <a:latin typeface="Adani Regular" panose="02000503000000020004" pitchFamily="2" charset="0"/>
            </a:endParaRPr>
          </a:p>
          <a:p>
            <a:r>
              <a:rPr lang="en-US" sz="1300" dirty="0">
                <a:latin typeface="Adani Regular" panose="02000503000000020004" pitchFamily="2" charset="0"/>
              </a:rPr>
              <a:t>      1. Existing WS projects shall be treated at par with General Sellers (Conventional) from 01.04.2031 onwards.</a:t>
            </a:r>
          </a:p>
          <a:p>
            <a:endParaRPr lang="en-US" sz="1300" dirty="0">
              <a:latin typeface="Adani Regular" panose="02000503000000020004" pitchFamily="2" charset="0"/>
            </a:endParaRPr>
          </a:p>
          <a:p>
            <a:r>
              <a:rPr lang="en-US" sz="1300" dirty="0">
                <a:latin typeface="Adani Regular" panose="02000503000000020004" pitchFamily="2" charset="0"/>
              </a:rPr>
              <a:t>      2. New WS projects, with tendering or bid submission date on or after 01.04.2026 shall be treated at par with General Seller.</a:t>
            </a:r>
          </a:p>
          <a:p>
            <a:endParaRPr lang="en-US" sz="1300" dirty="0">
              <a:latin typeface="Adani Regular" panose="02000503000000020004" pitchFamily="2" charset="0"/>
            </a:endParaRPr>
          </a:p>
          <a:p>
            <a:r>
              <a:rPr lang="en-US" sz="1300" dirty="0">
                <a:latin typeface="Adani Regular" panose="02000503000000020004" pitchFamily="2" charset="0"/>
              </a:rPr>
              <a:t>      3. No payment shall be made of existing WS sellers for over – injection during period when system frequency is on or above</a:t>
            </a:r>
          </a:p>
          <a:p>
            <a:r>
              <a:rPr lang="en-US" sz="1300" dirty="0">
                <a:latin typeface="Adani Regular" panose="02000503000000020004" pitchFamily="2" charset="0"/>
              </a:rPr>
              <a:t>          50.05 Hz.</a:t>
            </a:r>
            <a:endParaRPr lang="en-US" sz="1200" dirty="0">
              <a:latin typeface="Adani Regular" panose="02000503000000020004" pitchFamily="2" charset="0"/>
            </a:endParaRPr>
          </a:p>
        </p:txBody>
      </p:sp>
      <p:graphicFrame>
        <p:nvGraphicFramePr>
          <p:cNvPr id="11" name="Table 10">
            <a:extLst>
              <a:ext uri="{FF2B5EF4-FFF2-40B4-BE49-F238E27FC236}">
                <a16:creationId xmlns:a16="http://schemas.microsoft.com/office/drawing/2014/main" id="{8CE6D951-3BE5-1561-79EA-D47E5D9E9D9A}"/>
              </a:ext>
            </a:extLst>
          </p:cNvPr>
          <p:cNvGraphicFramePr>
            <a:graphicFrameLocks noGrp="1"/>
          </p:cNvGraphicFramePr>
          <p:nvPr>
            <p:extLst>
              <p:ext uri="{D42A27DB-BD31-4B8C-83A1-F6EECF244321}">
                <p14:modId xmlns:p14="http://schemas.microsoft.com/office/powerpoint/2010/main" val="2655597361"/>
              </p:ext>
            </p:extLst>
          </p:nvPr>
        </p:nvGraphicFramePr>
        <p:xfrm>
          <a:off x="680597" y="2606758"/>
          <a:ext cx="8825122" cy="2111781"/>
        </p:xfrm>
        <a:graphic>
          <a:graphicData uri="http://schemas.openxmlformats.org/drawingml/2006/table">
            <a:tbl>
              <a:tblPr firstRow="1" firstCol="1" bandRow="1">
                <a:tableStyleId>{5C22544A-7EE6-4342-B048-85BDC9FD1C3A}</a:tableStyleId>
              </a:tblPr>
              <a:tblGrid>
                <a:gridCol w="4412561">
                  <a:extLst>
                    <a:ext uri="{9D8B030D-6E8A-4147-A177-3AD203B41FA5}">
                      <a16:colId xmlns:a16="http://schemas.microsoft.com/office/drawing/2014/main" val="1387596375"/>
                    </a:ext>
                  </a:extLst>
                </a:gridCol>
                <a:gridCol w="4412561">
                  <a:extLst>
                    <a:ext uri="{9D8B030D-6E8A-4147-A177-3AD203B41FA5}">
                      <a16:colId xmlns:a16="http://schemas.microsoft.com/office/drawing/2014/main" val="2179257961"/>
                    </a:ext>
                  </a:extLst>
                </a:gridCol>
              </a:tblGrid>
              <a:tr h="301683">
                <a:tc>
                  <a:txBody>
                    <a:bodyPr/>
                    <a:lstStyle/>
                    <a:p>
                      <a:pPr marL="0" marR="0" algn="ctr">
                        <a:buNone/>
                      </a:pPr>
                      <a:r>
                        <a:rPr lang="en-US" sz="1200" dirty="0">
                          <a:solidFill>
                            <a:schemeClr val="tx1"/>
                          </a:solidFill>
                          <a:effectLst/>
                          <a:latin typeface="Adani Regular" panose="02000503000000020004" pitchFamily="2" charset="0"/>
                        </a:rPr>
                        <a:t>Period</a:t>
                      </a:r>
                      <a:endParaRPr lang="en-US" sz="1200" dirty="0">
                        <a:solidFill>
                          <a:schemeClr val="tx1"/>
                        </a:solidFill>
                        <a:effectLst/>
                        <a:latin typeface="Adani Regular" panose="02000503000000020004" pitchFamily="2"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algn="ctr">
                        <a:buNone/>
                      </a:pPr>
                      <a:r>
                        <a:rPr lang="en-US" sz="1200" dirty="0">
                          <a:solidFill>
                            <a:schemeClr val="tx1"/>
                          </a:solidFill>
                          <a:effectLst/>
                          <a:latin typeface="Adani Regular" panose="02000503000000020004" pitchFamily="2" charset="0"/>
                        </a:rPr>
                        <a:t>Value of “X”</a:t>
                      </a:r>
                      <a:endParaRPr lang="en-US" sz="1200" dirty="0">
                        <a:solidFill>
                          <a:schemeClr val="tx1"/>
                        </a:solidFill>
                        <a:effectLst/>
                        <a:latin typeface="Adani Regular" panose="02000503000000020004" pitchFamily="2"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354259208"/>
                  </a:ext>
                </a:extLst>
              </a:tr>
              <a:tr h="301683">
                <a:tc>
                  <a:txBody>
                    <a:bodyPr/>
                    <a:lstStyle/>
                    <a:p>
                      <a:pPr marL="0" marR="0" indent="152400" algn="ctr">
                        <a:buNone/>
                      </a:pPr>
                      <a:r>
                        <a:rPr lang="en-US" sz="1200" dirty="0">
                          <a:solidFill>
                            <a:schemeClr val="tx1"/>
                          </a:solidFill>
                          <a:effectLst/>
                          <a:latin typeface="Adani Regular" panose="02000503000000020004" pitchFamily="2" charset="0"/>
                        </a:rPr>
                        <a:t>01.04.2026 – 31.03.2027</a:t>
                      </a:r>
                      <a:endParaRPr lang="en-US" sz="1200" dirty="0">
                        <a:solidFill>
                          <a:schemeClr val="tx1"/>
                        </a:solidFill>
                        <a:effectLst/>
                        <a:latin typeface="Adani Regular" panose="02000503000000020004" pitchFamily="2"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buNone/>
                      </a:pPr>
                      <a:r>
                        <a:rPr lang="en-US" sz="1200" dirty="0">
                          <a:solidFill>
                            <a:schemeClr val="tx1"/>
                          </a:solidFill>
                          <a:effectLst/>
                          <a:latin typeface="Adani Regular" panose="02000503000000020004" pitchFamily="2" charset="0"/>
                        </a:rPr>
                        <a:t>100%</a:t>
                      </a:r>
                      <a:endParaRPr lang="en-US" sz="1200" dirty="0">
                        <a:solidFill>
                          <a:schemeClr val="tx1"/>
                        </a:solidFill>
                        <a:effectLst/>
                        <a:latin typeface="Adani Regular" panose="02000503000000020004" pitchFamily="2"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19021643"/>
                  </a:ext>
                </a:extLst>
              </a:tr>
              <a:tr h="301683">
                <a:tc>
                  <a:txBody>
                    <a:bodyPr/>
                    <a:lstStyle/>
                    <a:p>
                      <a:pPr marL="0" marR="0" indent="152400" algn="ctr">
                        <a:buNone/>
                      </a:pPr>
                      <a:r>
                        <a:rPr lang="en-US" sz="1200" dirty="0">
                          <a:solidFill>
                            <a:schemeClr val="tx1"/>
                          </a:solidFill>
                          <a:effectLst/>
                          <a:latin typeface="Adani Regular" panose="02000503000000020004" pitchFamily="2" charset="0"/>
                        </a:rPr>
                        <a:t>01.04.2027 – 31.03.2028</a:t>
                      </a:r>
                      <a:endParaRPr lang="en-US" sz="1200" dirty="0">
                        <a:solidFill>
                          <a:schemeClr val="tx1"/>
                        </a:solidFill>
                        <a:effectLst/>
                        <a:latin typeface="Adani Regular" panose="02000503000000020004" pitchFamily="2"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buNone/>
                      </a:pPr>
                      <a:r>
                        <a:rPr lang="en-US" sz="1200" dirty="0">
                          <a:solidFill>
                            <a:schemeClr val="tx1"/>
                          </a:solidFill>
                          <a:effectLst/>
                          <a:latin typeface="Adani Regular" panose="02000503000000020004" pitchFamily="2" charset="0"/>
                        </a:rPr>
                        <a:t>80%</a:t>
                      </a:r>
                      <a:endParaRPr lang="en-US" sz="1200" dirty="0">
                        <a:solidFill>
                          <a:schemeClr val="tx1"/>
                        </a:solidFill>
                        <a:effectLst/>
                        <a:latin typeface="Adani Regular" panose="02000503000000020004" pitchFamily="2"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71655154"/>
                  </a:ext>
                </a:extLst>
              </a:tr>
              <a:tr h="301683">
                <a:tc>
                  <a:txBody>
                    <a:bodyPr/>
                    <a:lstStyle/>
                    <a:p>
                      <a:pPr marL="0" marR="0" indent="152400" algn="ctr">
                        <a:buNone/>
                      </a:pPr>
                      <a:r>
                        <a:rPr lang="en-US" sz="1200" dirty="0">
                          <a:solidFill>
                            <a:schemeClr val="tx1"/>
                          </a:solidFill>
                          <a:effectLst/>
                          <a:latin typeface="Adani Regular" panose="02000503000000020004" pitchFamily="2" charset="0"/>
                        </a:rPr>
                        <a:t>01.04.2028 – 31.03.2029</a:t>
                      </a:r>
                      <a:endParaRPr lang="en-US" sz="1200" dirty="0">
                        <a:solidFill>
                          <a:schemeClr val="tx1"/>
                        </a:solidFill>
                        <a:effectLst/>
                        <a:latin typeface="Adani Regular" panose="02000503000000020004" pitchFamily="2"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buNone/>
                      </a:pPr>
                      <a:r>
                        <a:rPr lang="en-US" sz="1200" dirty="0">
                          <a:solidFill>
                            <a:schemeClr val="tx1"/>
                          </a:solidFill>
                          <a:effectLst/>
                          <a:latin typeface="Adani Regular" panose="02000503000000020004" pitchFamily="2" charset="0"/>
                        </a:rPr>
                        <a:t>60%</a:t>
                      </a:r>
                      <a:endParaRPr lang="en-US" sz="1200" dirty="0">
                        <a:solidFill>
                          <a:schemeClr val="tx1"/>
                        </a:solidFill>
                        <a:effectLst/>
                        <a:latin typeface="Adani Regular" panose="02000503000000020004" pitchFamily="2"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94076173"/>
                  </a:ext>
                </a:extLst>
              </a:tr>
              <a:tr h="301683">
                <a:tc>
                  <a:txBody>
                    <a:bodyPr/>
                    <a:lstStyle/>
                    <a:p>
                      <a:pPr marL="0" marR="0" indent="152400" algn="ctr">
                        <a:buNone/>
                      </a:pPr>
                      <a:r>
                        <a:rPr lang="en-US" sz="1200" dirty="0">
                          <a:solidFill>
                            <a:schemeClr val="tx1"/>
                          </a:solidFill>
                          <a:effectLst/>
                          <a:latin typeface="Adani Regular" panose="02000503000000020004" pitchFamily="2" charset="0"/>
                        </a:rPr>
                        <a:t>01.04.2029 – 31.03.2030</a:t>
                      </a:r>
                      <a:endParaRPr lang="en-US" sz="1200" dirty="0">
                        <a:solidFill>
                          <a:schemeClr val="tx1"/>
                        </a:solidFill>
                        <a:effectLst/>
                        <a:latin typeface="Adani Regular" panose="02000503000000020004" pitchFamily="2"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buNone/>
                      </a:pPr>
                      <a:r>
                        <a:rPr lang="en-US" sz="1200" dirty="0">
                          <a:solidFill>
                            <a:schemeClr val="tx1"/>
                          </a:solidFill>
                          <a:effectLst/>
                          <a:latin typeface="Adani Regular" panose="02000503000000020004" pitchFamily="2" charset="0"/>
                        </a:rPr>
                        <a:t>40%</a:t>
                      </a:r>
                      <a:endParaRPr lang="en-US" sz="1200" dirty="0">
                        <a:solidFill>
                          <a:schemeClr val="tx1"/>
                        </a:solidFill>
                        <a:effectLst/>
                        <a:latin typeface="Adani Regular" panose="02000503000000020004" pitchFamily="2"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48413656"/>
                  </a:ext>
                </a:extLst>
              </a:tr>
              <a:tr h="301683">
                <a:tc>
                  <a:txBody>
                    <a:bodyPr/>
                    <a:lstStyle/>
                    <a:p>
                      <a:pPr marL="0" marR="0" indent="152400" algn="ctr">
                        <a:buNone/>
                      </a:pPr>
                      <a:r>
                        <a:rPr lang="en-US" sz="1200">
                          <a:solidFill>
                            <a:schemeClr val="tx1"/>
                          </a:solidFill>
                          <a:effectLst/>
                          <a:latin typeface="Adani Regular" panose="02000503000000020004" pitchFamily="2" charset="0"/>
                        </a:rPr>
                        <a:t>01.04.2030 – 31.03.2031</a:t>
                      </a:r>
                      <a:endParaRPr lang="en-US" sz="1200">
                        <a:solidFill>
                          <a:schemeClr val="tx1"/>
                        </a:solidFill>
                        <a:effectLst/>
                        <a:latin typeface="Adani Regular" panose="02000503000000020004" pitchFamily="2"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buNone/>
                      </a:pPr>
                      <a:r>
                        <a:rPr lang="en-US" sz="1200" dirty="0">
                          <a:solidFill>
                            <a:schemeClr val="tx1"/>
                          </a:solidFill>
                          <a:effectLst/>
                          <a:latin typeface="Adani Regular" panose="02000503000000020004" pitchFamily="2" charset="0"/>
                        </a:rPr>
                        <a:t>20%</a:t>
                      </a:r>
                      <a:endParaRPr lang="en-US" sz="1200" dirty="0">
                        <a:solidFill>
                          <a:schemeClr val="tx1"/>
                        </a:solidFill>
                        <a:effectLst/>
                        <a:latin typeface="Adani Regular" panose="02000503000000020004" pitchFamily="2"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0452893"/>
                  </a:ext>
                </a:extLst>
              </a:tr>
              <a:tr h="301683">
                <a:tc>
                  <a:txBody>
                    <a:bodyPr/>
                    <a:lstStyle/>
                    <a:p>
                      <a:pPr marL="0" marR="0" indent="152400" algn="ctr">
                        <a:buNone/>
                      </a:pPr>
                      <a:r>
                        <a:rPr lang="en-US" sz="1200" dirty="0">
                          <a:solidFill>
                            <a:schemeClr val="tx1"/>
                          </a:solidFill>
                          <a:effectLst/>
                          <a:latin typeface="Adani Regular" panose="02000503000000020004" pitchFamily="2" charset="0"/>
                        </a:rPr>
                        <a:t>From 01.04.2031 onwards</a:t>
                      </a:r>
                      <a:endParaRPr lang="en-US" sz="1200" dirty="0">
                        <a:solidFill>
                          <a:schemeClr val="tx1"/>
                        </a:solidFill>
                        <a:effectLst/>
                        <a:latin typeface="Adani Regular" panose="02000503000000020004" pitchFamily="2"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buNone/>
                      </a:pPr>
                      <a:r>
                        <a:rPr lang="en-US" sz="1200" dirty="0">
                          <a:solidFill>
                            <a:schemeClr val="tx1"/>
                          </a:solidFill>
                          <a:effectLst/>
                          <a:latin typeface="Adani Regular" panose="02000503000000020004" pitchFamily="2" charset="0"/>
                        </a:rPr>
                        <a:t>0%</a:t>
                      </a:r>
                      <a:endParaRPr lang="en-US" sz="1200" dirty="0">
                        <a:solidFill>
                          <a:schemeClr val="tx1"/>
                        </a:solidFill>
                        <a:effectLst/>
                        <a:latin typeface="Adani Regular" panose="02000503000000020004" pitchFamily="2"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26717817"/>
                  </a:ext>
                </a:extLst>
              </a:tr>
            </a:tbl>
          </a:graphicData>
        </a:graphic>
      </p:graphicFrame>
    </p:spTree>
    <p:extLst>
      <p:ext uri="{BB962C8B-B14F-4D97-AF65-F5344CB8AC3E}">
        <p14:creationId xmlns:p14="http://schemas.microsoft.com/office/powerpoint/2010/main" val="268957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29AC4-7565-CF32-96A0-1192955F769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5DF0EEC-1714-FCB9-6002-12E0073DEAE5}"/>
              </a:ext>
            </a:extLst>
          </p:cNvPr>
          <p:cNvSpPr txBox="1"/>
          <p:nvPr/>
        </p:nvSpPr>
        <p:spPr>
          <a:xfrm>
            <a:off x="306614" y="210696"/>
            <a:ext cx="10729192" cy="400110"/>
          </a:xfrm>
          <a:prstGeom prst="rect">
            <a:avLst/>
          </a:prstGeom>
          <a:noFill/>
        </p:spPr>
        <p:txBody>
          <a:bodyPr wrap="square" rtlCol="0">
            <a:spAutoFit/>
          </a:bodyPr>
          <a:lstStyle>
            <a:defPPr>
              <a:defRPr lang="en-US"/>
            </a:defPPr>
            <a:lvl1pPr>
              <a:defRPr sz="2133" b="1" i="1">
                <a:solidFill>
                  <a:prstClr val="black">
                    <a:lumMod val="65000"/>
                    <a:lumOff val="35000"/>
                  </a:prstClr>
                </a:solidFill>
                <a:latin typeface="Adani Regular" panose="02000503000000020004" pitchFamily="2" charset="0"/>
              </a:defRPr>
            </a:lvl1pPr>
          </a:lstStyle>
          <a:p>
            <a:r>
              <a:rPr lang="en-US" sz="2000" i="0" dirty="0">
                <a:solidFill>
                  <a:srgbClr val="002060"/>
                </a:solidFill>
              </a:rPr>
              <a:t>Key Highlights of the proposal: </a:t>
            </a:r>
          </a:p>
        </p:txBody>
      </p:sp>
      <p:sp>
        <p:nvSpPr>
          <p:cNvPr id="6" name="TextBox 5">
            <a:extLst>
              <a:ext uri="{FF2B5EF4-FFF2-40B4-BE49-F238E27FC236}">
                <a16:creationId xmlns:a16="http://schemas.microsoft.com/office/drawing/2014/main" id="{6A88DAAD-9F80-F30A-5515-4694B2DD2026}"/>
              </a:ext>
            </a:extLst>
          </p:cNvPr>
          <p:cNvSpPr txBox="1"/>
          <p:nvPr/>
        </p:nvSpPr>
        <p:spPr>
          <a:xfrm>
            <a:off x="453416" y="929462"/>
            <a:ext cx="11285168" cy="5636800"/>
          </a:xfrm>
          <a:prstGeom prst="rect">
            <a:avLst/>
          </a:prstGeom>
          <a:noFill/>
          <a:ln>
            <a:solidFill>
              <a:schemeClr val="tx1"/>
            </a:solidFill>
          </a:ln>
        </p:spPr>
        <p:txBody>
          <a:bodyPr wrap="square" rtlCol="0">
            <a:spAutoFit/>
          </a:bodyPr>
          <a:lstStyle/>
          <a:p>
            <a:pPr marL="285750" lvl="0" indent="-285750">
              <a:lnSpc>
                <a:spcPct val="200000"/>
              </a:lnSpc>
              <a:buFont typeface="Arial" panose="020B0604020202020204" pitchFamily="34" charset="0"/>
              <a:buChar char="•"/>
            </a:pPr>
            <a:r>
              <a:rPr lang="en-US" sz="1300" b="1" dirty="0">
                <a:latin typeface="Adani Regular" panose="02000503000000020004" pitchFamily="2" charset="0"/>
              </a:rPr>
              <a:t>Hon’ble Commission has analyzed the impact of reduction in deviation bands and X factor for 16 RE plants (Solar 6, Wing 6 and Hybrid 4) spanning all regions using the data from 16.09.2024 to 29.06.2025. The results are as follows:</a:t>
            </a:r>
          </a:p>
          <a:p>
            <a:pPr lvl="0">
              <a:lnSpc>
                <a:spcPct val="200000"/>
              </a:lnSpc>
            </a:pPr>
            <a:r>
              <a:rPr lang="en-US" sz="1300" b="1" dirty="0">
                <a:latin typeface="Adani Regular" panose="02000503000000020004" pitchFamily="2" charset="0"/>
              </a:rPr>
              <a:t>   </a:t>
            </a:r>
          </a:p>
          <a:p>
            <a:pPr lvl="0">
              <a:lnSpc>
                <a:spcPct val="200000"/>
              </a:lnSpc>
            </a:pPr>
            <a:endParaRPr lang="en-US" sz="1300" b="1" dirty="0">
              <a:latin typeface="Adani Regular" panose="02000503000000020004" pitchFamily="2" charset="0"/>
            </a:endParaRPr>
          </a:p>
          <a:p>
            <a:pPr lvl="0">
              <a:lnSpc>
                <a:spcPct val="200000"/>
              </a:lnSpc>
            </a:pPr>
            <a:endParaRPr lang="en-US" sz="1300" b="1" dirty="0">
              <a:latin typeface="Adani Regular" panose="02000503000000020004" pitchFamily="2" charset="0"/>
            </a:endParaRPr>
          </a:p>
          <a:p>
            <a:pPr lvl="0">
              <a:lnSpc>
                <a:spcPct val="200000"/>
              </a:lnSpc>
            </a:pPr>
            <a:endParaRPr lang="en-US" sz="1300" b="1" dirty="0">
              <a:latin typeface="Adani Regular" panose="02000503000000020004" pitchFamily="2" charset="0"/>
            </a:endParaRPr>
          </a:p>
          <a:p>
            <a:pPr lvl="0">
              <a:lnSpc>
                <a:spcPct val="200000"/>
              </a:lnSpc>
            </a:pPr>
            <a:endParaRPr lang="en-US" sz="1300" b="1" dirty="0">
              <a:latin typeface="Adani Regular" panose="02000503000000020004" pitchFamily="2" charset="0"/>
            </a:endParaRPr>
          </a:p>
          <a:p>
            <a:pPr marL="285750" lvl="0" indent="-285750">
              <a:lnSpc>
                <a:spcPct val="200000"/>
              </a:lnSpc>
              <a:buFont typeface="Arial" panose="020B0604020202020204" pitchFamily="34" charset="0"/>
              <a:buChar char="•"/>
            </a:pPr>
            <a:r>
              <a:rPr lang="en-US" sz="1300" b="1" dirty="0">
                <a:latin typeface="Adani Regular" panose="02000503000000020004" pitchFamily="2" charset="0"/>
              </a:rPr>
              <a:t>Impact of value of X without aggregation and with aggregation</a:t>
            </a:r>
          </a:p>
          <a:p>
            <a:pPr lvl="0">
              <a:lnSpc>
                <a:spcPct val="200000"/>
              </a:lnSpc>
            </a:pPr>
            <a:endParaRPr lang="en-US" sz="1300" b="1" dirty="0">
              <a:latin typeface="Adani Regular" panose="02000503000000020004" pitchFamily="2" charset="0"/>
            </a:endParaRPr>
          </a:p>
          <a:p>
            <a:pPr lvl="0">
              <a:lnSpc>
                <a:spcPct val="200000"/>
              </a:lnSpc>
            </a:pPr>
            <a:endParaRPr lang="en-US" sz="1300" b="1" dirty="0">
              <a:latin typeface="Adani Regular" panose="02000503000000020004" pitchFamily="2" charset="0"/>
            </a:endParaRPr>
          </a:p>
          <a:p>
            <a:pPr lvl="0">
              <a:lnSpc>
                <a:spcPct val="200000"/>
              </a:lnSpc>
            </a:pPr>
            <a:endParaRPr lang="en-US" sz="1300" b="1" dirty="0">
              <a:latin typeface="Adani Regular" panose="02000503000000020004" pitchFamily="2" charset="0"/>
            </a:endParaRPr>
          </a:p>
          <a:p>
            <a:pPr lvl="0">
              <a:lnSpc>
                <a:spcPct val="200000"/>
              </a:lnSpc>
            </a:pPr>
            <a:endParaRPr lang="en-US" sz="1300" b="1" dirty="0">
              <a:latin typeface="Adani Regular" panose="02000503000000020004" pitchFamily="2" charset="0"/>
            </a:endParaRPr>
          </a:p>
          <a:p>
            <a:pPr lvl="0">
              <a:lnSpc>
                <a:spcPct val="200000"/>
              </a:lnSpc>
            </a:pPr>
            <a:endParaRPr lang="en-US" sz="1300" b="1" dirty="0">
              <a:latin typeface="Adani Regular" panose="02000503000000020004" pitchFamily="2" charset="0"/>
            </a:endParaRPr>
          </a:p>
          <a:p>
            <a:pPr lvl="0">
              <a:lnSpc>
                <a:spcPct val="200000"/>
              </a:lnSpc>
            </a:pPr>
            <a:endParaRPr lang="en-US" sz="1300" b="1" dirty="0">
              <a:latin typeface="Adani Regular" panose="02000503000000020004" pitchFamily="2" charset="0"/>
            </a:endParaRPr>
          </a:p>
        </p:txBody>
      </p:sp>
      <p:graphicFrame>
        <p:nvGraphicFramePr>
          <p:cNvPr id="15" name="Table 14">
            <a:extLst>
              <a:ext uri="{FF2B5EF4-FFF2-40B4-BE49-F238E27FC236}">
                <a16:creationId xmlns:a16="http://schemas.microsoft.com/office/drawing/2014/main" id="{3E17749E-9E3D-5C07-7D90-D9090AE123CB}"/>
              </a:ext>
            </a:extLst>
          </p:cNvPr>
          <p:cNvGraphicFramePr>
            <a:graphicFrameLocks noGrp="1"/>
          </p:cNvGraphicFramePr>
          <p:nvPr>
            <p:extLst>
              <p:ext uri="{D42A27DB-BD31-4B8C-83A1-F6EECF244321}">
                <p14:modId xmlns:p14="http://schemas.microsoft.com/office/powerpoint/2010/main" val="2901662089"/>
              </p:ext>
            </p:extLst>
          </p:nvPr>
        </p:nvGraphicFramePr>
        <p:xfrm>
          <a:off x="820615" y="1924997"/>
          <a:ext cx="10519506" cy="1504003"/>
        </p:xfrm>
        <a:graphic>
          <a:graphicData uri="http://schemas.openxmlformats.org/drawingml/2006/table">
            <a:tbl>
              <a:tblPr/>
              <a:tblGrid>
                <a:gridCol w="1556858">
                  <a:extLst>
                    <a:ext uri="{9D8B030D-6E8A-4147-A177-3AD203B41FA5}">
                      <a16:colId xmlns:a16="http://schemas.microsoft.com/office/drawing/2014/main" val="2261064434"/>
                    </a:ext>
                  </a:extLst>
                </a:gridCol>
                <a:gridCol w="1703259">
                  <a:extLst>
                    <a:ext uri="{9D8B030D-6E8A-4147-A177-3AD203B41FA5}">
                      <a16:colId xmlns:a16="http://schemas.microsoft.com/office/drawing/2014/main" val="2616632977"/>
                    </a:ext>
                  </a:extLst>
                </a:gridCol>
                <a:gridCol w="1442594">
                  <a:extLst>
                    <a:ext uri="{9D8B030D-6E8A-4147-A177-3AD203B41FA5}">
                      <a16:colId xmlns:a16="http://schemas.microsoft.com/office/drawing/2014/main" val="399889516"/>
                    </a:ext>
                  </a:extLst>
                </a:gridCol>
                <a:gridCol w="1489013">
                  <a:extLst>
                    <a:ext uri="{9D8B030D-6E8A-4147-A177-3AD203B41FA5}">
                      <a16:colId xmlns:a16="http://schemas.microsoft.com/office/drawing/2014/main" val="1754726016"/>
                    </a:ext>
                  </a:extLst>
                </a:gridCol>
                <a:gridCol w="1442594">
                  <a:extLst>
                    <a:ext uri="{9D8B030D-6E8A-4147-A177-3AD203B41FA5}">
                      <a16:colId xmlns:a16="http://schemas.microsoft.com/office/drawing/2014/main" val="4288764346"/>
                    </a:ext>
                  </a:extLst>
                </a:gridCol>
                <a:gridCol w="1442594">
                  <a:extLst>
                    <a:ext uri="{9D8B030D-6E8A-4147-A177-3AD203B41FA5}">
                      <a16:colId xmlns:a16="http://schemas.microsoft.com/office/drawing/2014/main" val="285156352"/>
                    </a:ext>
                  </a:extLst>
                </a:gridCol>
                <a:gridCol w="1442594">
                  <a:extLst>
                    <a:ext uri="{9D8B030D-6E8A-4147-A177-3AD203B41FA5}">
                      <a16:colId xmlns:a16="http://schemas.microsoft.com/office/drawing/2014/main" val="3745581815"/>
                    </a:ext>
                  </a:extLst>
                </a:gridCol>
              </a:tblGrid>
              <a:tr h="334787">
                <a:tc rowSpan="2">
                  <a:txBody>
                    <a:bodyPr/>
                    <a:lstStyle/>
                    <a:p>
                      <a:pPr algn="ctr" rtl="0" fontAlgn="ctr">
                        <a:buNone/>
                      </a:pPr>
                      <a:r>
                        <a:rPr lang="en-US" sz="1300" b="1" i="0" u="none" strike="noStrike" dirty="0">
                          <a:solidFill>
                            <a:schemeClr val="tx1"/>
                          </a:solidFill>
                          <a:effectLst/>
                          <a:latin typeface="Adani Regular" panose="02000503000000020004"/>
                        </a:rPr>
                        <a:t>RE Generating station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rtl="0" fontAlgn="ctr">
                        <a:buNone/>
                      </a:pPr>
                      <a:r>
                        <a:rPr lang="en-US" sz="1300" b="1" i="0" u="none" strike="noStrike" dirty="0">
                          <a:solidFill>
                            <a:schemeClr val="tx1"/>
                          </a:solidFill>
                          <a:effectLst/>
                          <a:latin typeface="Adani Regular" panose="02000503000000020004"/>
                        </a:rPr>
                        <a:t>Existing Tolerance band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rtl="0" fontAlgn="ctr">
                        <a:buNone/>
                      </a:pPr>
                      <a:r>
                        <a:rPr lang="en-US" sz="1300" b="1" i="0" u="none" strike="noStrike" dirty="0">
                          <a:solidFill>
                            <a:schemeClr val="tx1"/>
                          </a:solidFill>
                          <a:effectLst/>
                          <a:latin typeface="Adani Regular" panose="02000503000000020004"/>
                        </a:rPr>
                        <a:t>% Time within band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rtl="0" fontAlgn="ctr">
                        <a:buNone/>
                      </a:pPr>
                      <a:r>
                        <a:rPr lang="en-US" sz="1300" b="1" i="0" u="none" strike="noStrike" dirty="0">
                          <a:solidFill>
                            <a:schemeClr val="tx1"/>
                          </a:solidFill>
                          <a:effectLst/>
                          <a:latin typeface="Adani Regular" panose="02000503000000020004"/>
                        </a:rPr>
                        <a:t>New Tolerance band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rtl="0" fontAlgn="ctr">
                        <a:buNone/>
                      </a:pPr>
                      <a:r>
                        <a:rPr lang="en-US" sz="1300" b="1" i="0" u="none" strike="noStrike" dirty="0">
                          <a:solidFill>
                            <a:schemeClr val="tx1"/>
                          </a:solidFill>
                          <a:effectLst/>
                          <a:latin typeface="Adani Regular" panose="02000503000000020004"/>
                        </a:rPr>
                        <a:t>% Time within band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rtl="0" fontAlgn="ctr">
                        <a:buNone/>
                      </a:pPr>
                      <a:r>
                        <a:rPr lang="en-US" sz="1300" b="1" i="0" u="none" strike="noStrike" dirty="0">
                          <a:solidFill>
                            <a:schemeClr val="tx1"/>
                          </a:solidFill>
                          <a:effectLst/>
                          <a:latin typeface="Adani Regular" panose="02000503000000020004"/>
                        </a:rPr>
                        <a:t>% Gain / Loss </a:t>
                      </a:r>
                      <a:r>
                        <a:rPr lang="en-US" sz="1300" b="1" i="0" u="none" strike="noStrike" dirty="0" err="1">
                          <a:solidFill>
                            <a:schemeClr val="tx1"/>
                          </a:solidFill>
                          <a:effectLst/>
                          <a:latin typeface="Adani Regular" panose="02000503000000020004"/>
                        </a:rPr>
                        <a:t>w.r.t.</a:t>
                      </a:r>
                      <a:r>
                        <a:rPr lang="en-US" sz="1300" b="1" i="0" u="none" strike="noStrike" dirty="0">
                          <a:solidFill>
                            <a:schemeClr val="tx1"/>
                          </a:solidFill>
                          <a:effectLst/>
                          <a:latin typeface="Adani Regular" panose="02000503000000020004"/>
                        </a:rPr>
                        <a:t> PPA rate due to DSM</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rtl="0" fontAlgn="ctr">
                        <a:buNone/>
                      </a:pPr>
                      <a:endParaRPr lang="en-US" sz="1300" b="1" i="0" u="none" strike="noStrike" dirty="0">
                        <a:solidFill>
                          <a:schemeClr val="tx1"/>
                        </a:solidFill>
                        <a:effectLst/>
                        <a:latin typeface="Adani Regular" panose="02000503000000020004"/>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09091642"/>
                  </a:ext>
                </a:extLst>
              </a:tr>
              <a:tr h="292304">
                <a:tc vMerge="1">
                  <a:txBody>
                    <a:bodyPr/>
                    <a:lstStyle/>
                    <a:p>
                      <a:pPr algn="ctr" rtl="0" fontAlgn="ctr">
                        <a:buNone/>
                      </a:pPr>
                      <a:endParaRPr lang="en-US" sz="1300" b="1" i="0" u="none" strike="noStrike" dirty="0">
                        <a:solidFill>
                          <a:schemeClr val="tx1"/>
                        </a:solidFill>
                        <a:effectLst/>
                        <a:latin typeface="Adani Regular" panose="02000503000000020004"/>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rtl="0" fontAlgn="ctr">
                        <a:buNone/>
                      </a:pPr>
                      <a:endParaRPr lang="en-US" sz="1300" b="0" i="0" u="none" strike="noStrike" dirty="0">
                        <a:solidFill>
                          <a:schemeClr val="tx1"/>
                        </a:solidFill>
                        <a:effectLst/>
                        <a:latin typeface="Adani Regular" panose="02000503000000020004"/>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rtl="0" fontAlgn="ctr">
                        <a:buNone/>
                      </a:pPr>
                      <a:endParaRPr lang="en-US" sz="1300" b="0" i="0" u="none" strike="noStrike" dirty="0">
                        <a:solidFill>
                          <a:schemeClr val="tx1"/>
                        </a:solidFill>
                        <a:effectLst/>
                        <a:latin typeface="Adani Regular" panose="02000503000000020004"/>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rtl="0" fontAlgn="ctr">
                        <a:buNone/>
                      </a:pPr>
                      <a:endParaRPr lang="en-US" sz="1300" b="0" i="0" u="none" strike="noStrike" dirty="0">
                        <a:solidFill>
                          <a:schemeClr val="tx1"/>
                        </a:solidFill>
                        <a:effectLst/>
                        <a:latin typeface="Adani Regular" panose="02000503000000020004"/>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rtl="0" fontAlgn="ctr">
                        <a:buNone/>
                      </a:pPr>
                      <a:endParaRPr lang="en-US" sz="1300" b="0" i="0" u="none" strike="noStrike" dirty="0">
                        <a:solidFill>
                          <a:schemeClr val="tx1"/>
                        </a:solidFill>
                        <a:effectLst/>
                        <a:latin typeface="Adani Regular" panose="02000503000000020004"/>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dirty="0">
                          <a:solidFill>
                            <a:schemeClr val="tx1"/>
                          </a:solidFill>
                          <a:effectLst/>
                          <a:latin typeface="Adani Regular" panose="02000503000000020004"/>
                        </a:rPr>
                        <a:t>X = 100%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dirty="0">
                          <a:solidFill>
                            <a:schemeClr val="tx1"/>
                          </a:solidFill>
                          <a:effectLst/>
                          <a:latin typeface="Adani Regular" panose="02000503000000020004"/>
                        </a:rPr>
                        <a:t>X = 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13770035"/>
                  </a:ext>
                </a:extLst>
              </a:tr>
              <a:tr h="292304">
                <a:tc>
                  <a:txBody>
                    <a:bodyPr/>
                    <a:lstStyle/>
                    <a:p>
                      <a:pPr algn="ctr" rtl="0" fontAlgn="ctr">
                        <a:buNone/>
                      </a:pPr>
                      <a:r>
                        <a:rPr lang="en-US" sz="1300" b="1" i="0" u="none" strike="noStrike" dirty="0">
                          <a:solidFill>
                            <a:schemeClr val="tx1"/>
                          </a:solidFill>
                          <a:effectLst/>
                          <a:latin typeface="Adani Regular" panose="02000503000000020004"/>
                        </a:rPr>
                        <a:t>Solar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dirty="0">
                          <a:solidFill>
                            <a:schemeClr val="tx1"/>
                          </a:solidFill>
                          <a:effectLst/>
                          <a:latin typeface="Adani Regular" panose="02000503000000020004"/>
                        </a:rPr>
                        <a:t>+/-10%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a:solidFill>
                            <a:schemeClr val="tx1"/>
                          </a:solidFill>
                          <a:effectLst/>
                          <a:latin typeface="Adani Regular" panose="02000503000000020004"/>
                        </a:rPr>
                        <a:t>74% – 84%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a:solidFill>
                            <a:schemeClr val="tx1"/>
                          </a:solidFill>
                          <a:effectLst/>
                          <a:latin typeface="Adani Regular" panose="02000503000000020004"/>
                        </a:rPr>
                        <a:t>+/-5%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a:solidFill>
                            <a:schemeClr val="tx1"/>
                          </a:solidFill>
                          <a:effectLst/>
                          <a:latin typeface="Adani Regular" panose="02000503000000020004"/>
                        </a:rPr>
                        <a:t>45% – 58%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dirty="0">
                          <a:solidFill>
                            <a:schemeClr val="tx1"/>
                          </a:solidFill>
                          <a:effectLst/>
                          <a:latin typeface="Adani Regular" panose="02000503000000020004"/>
                        </a:rPr>
                        <a:t>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dirty="0">
                          <a:solidFill>
                            <a:schemeClr val="tx1"/>
                          </a:solidFill>
                          <a:effectLst/>
                          <a:latin typeface="Adani Regular" panose="02000503000000020004"/>
                        </a:rPr>
                        <a:t>11.1%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24766921"/>
                  </a:ext>
                </a:extLst>
              </a:tr>
              <a:tr h="292304">
                <a:tc>
                  <a:txBody>
                    <a:bodyPr/>
                    <a:lstStyle/>
                    <a:p>
                      <a:pPr algn="ctr" rtl="0" fontAlgn="ctr">
                        <a:buNone/>
                      </a:pPr>
                      <a:r>
                        <a:rPr lang="en-US" sz="1300" b="1" i="0" u="none" strike="noStrike" dirty="0">
                          <a:solidFill>
                            <a:schemeClr val="tx1"/>
                          </a:solidFill>
                          <a:effectLst/>
                          <a:latin typeface="Adani Regular" panose="02000503000000020004"/>
                        </a:rPr>
                        <a:t>Wind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dirty="0">
                          <a:solidFill>
                            <a:schemeClr val="tx1"/>
                          </a:solidFill>
                          <a:effectLst/>
                          <a:latin typeface="Adani Regular" panose="02000503000000020004"/>
                        </a:rPr>
                        <a:t>+/-15%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dirty="0">
                          <a:solidFill>
                            <a:schemeClr val="tx1"/>
                          </a:solidFill>
                          <a:effectLst/>
                          <a:latin typeface="Adani Regular" panose="02000503000000020004"/>
                        </a:rPr>
                        <a:t>73% – 93%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a:solidFill>
                            <a:schemeClr val="tx1"/>
                          </a:solidFill>
                          <a:effectLst/>
                          <a:latin typeface="Adani Regular" panose="02000503000000020004"/>
                        </a:rPr>
                        <a:t>+/-10%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a:solidFill>
                            <a:schemeClr val="tx1"/>
                          </a:solidFill>
                          <a:effectLst/>
                          <a:latin typeface="Adani Regular" panose="02000503000000020004"/>
                        </a:rPr>
                        <a:t>32% – 73%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dirty="0">
                          <a:solidFill>
                            <a:schemeClr val="tx1"/>
                          </a:solidFill>
                          <a:effectLst/>
                          <a:latin typeface="Adani Regular" panose="02000503000000020004"/>
                        </a:rPr>
                        <a:t>2.8%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dirty="0">
                          <a:solidFill>
                            <a:schemeClr val="tx1"/>
                          </a:solidFill>
                          <a:effectLst/>
                          <a:latin typeface="Adani Regular" panose="02000503000000020004"/>
                        </a:rPr>
                        <a:t>48.2%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77348847"/>
                  </a:ext>
                </a:extLst>
              </a:tr>
              <a:tr h="292304">
                <a:tc>
                  <a:txBody>
                    <a:bodyPr/>
                    <a:lstStyle/>
                    <a:p>
                      <a:pPr algn="ctr" rtl="0" fontAlgn="ctr">
                        <a:buNone/>
                      </a:pPr>
                      <a:r>
                        <a:rPr lang="en-US" sz="1300" b="1" i="0" u="none" strike="noStrike">
                          <a:solidFill>
                            <a:schemeClr val="tx1"/>
                          </a:solidFill>
                          <a:effectLst/>
                          <a:latin typeface="Adani Regular" panose="02000503000000020004"/>
                        </a:rPr>
                        <a:t>Hybrid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dirty="0">
                          <a:solidFill>
                            <a:schemeClr val="tx1"/>
                          </a:solidFill>
                          <a:effectLst/>
                          <a:latin typeface="Adani Regular" panose="02000503000000020004"/>
                        </a:rPr>
                        <a:t>+/-10%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dirty="0">
                          <a:solidFill>
                            <a:schemeClr val="tx1"/>
                          </a:solidFill>
                          <a:effectLst/>
                          <a:latin typeface="Adani Regular" panose="02000503000000020004"/>
                        </a:rPr>
                        <a:t>72% – 87%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dirty="0">
                          <a:solidFill>
                            <a:schemeClr val="tx1"/>
                          </a:solidFill>
                          <a:effectLst/>
                          <a:latin typeface="Adani Regular" panose="02000503000000020004"/>
                        </a:rPr>
                        <a:t>+/-5%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dirty="0">
                          <a:solidFill>
                            <a:schemeClr val="tx1"/>
                          </a:solidFill>
                          <a:effectLst/>
                          <a:latin typeface="Adani Regular" panose="02000503000000020004"/>
                        </a:rPr>
                        <a:t>38% – 47%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dirty="0">
                          <a:solidFill>
                            <a:schemeClr val="tx1"/>
                          </a:solidFill>
                          <a:effectLst/>
                          <a:latin typeface="Adani Regular" panose="02000503000000020004"/>
                        </a:rPr>
                        <a:t>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buNone/>
                      </a:pPr>
                      <a:r>
                        <a:rPr lang="en-US" sz="1300" b="0" i="0" u="none" strike="noStrike" dirty="0">
                          <a:solidFill>
                            <a:schemeClr val="tx1"/>
                          </a:solidFill>
                          <a:effectLst/>
                          <a:latin typeface="Adani Regular" panose="02000503000000020004"/>
                        </a:rPr>
                        <a:t>11.8%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61037051"/>
                  </a:ext>
                </a:extLst>
              </a:tr>
            </a:tbl>
          </a:graphicData>
        </a:graphic>
      </p:graphicFrame>
      <p:pic>
        <p:nvPicPr>
          <p:cNvPr id="9" name="Picture 8">
            <a:extLst>
              <a:ext uri="{FF2B5EF4-FFF2-40B4-BE49-F238E27FC236}">
                <a16:creationId xmlns:a16="http://schemas.microsoft.com/office/drawing/2014/main" id="{8D22DD6E-3993-6F6C-704B-8626AAF06C7E}"/>
              </a:ext>
            </a:extLst>
          </p:cNvPr>
          <p:cNvPicPr>
            <a:picLocks noChangeAspect="1"/>
          </p:cNvPicPr>
          <p:nvPr/>
        </p:nvPicPr>
        <p:blipFill>
          <a:blip r:embed="rId2"/>
          <a:stretch>
            <a:fillRect/>
          </a:stretch>
        </p:blipFill>
        <p:spPr>
          <a:xfrm>
            <a:off x="820614" y="4288243"/>
            <a:ext cx="10519505" cy="2143819"/>
          </a:xfrm>
          <a:prstGeom prst="rect">
            <a:avLst/>
          </a:prstGeom>
        </p:spPr>
      </p:pic>
    </p:spTree>
    <p:extLst>
      <p:ext uri="{BB962C8B-B14F-4D97-AF65-F5344CB8AC3E}">
        <p14:creationId xmlns:p14="http://schemas.microsoft.com/office/powerpoint/2010/main" val="3360659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5ADB5-7814-2316-9051-8D5214975FC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55582B0-D8FC-DA18-4404-BED8FBE0DB88}"/>
              </a:ext>
            </a:extLst>
          </p:cNvPr>
          <p:cNvSpPr txBox="1"/>
          <p:nvPr/>
        </p:nvSpPr>
        <p:spPr>
          <a:xfrm>
            <a:off x="306614" y="210696"/>
            <a:ext cx="10729192" cy="400110"/>
          </a:xfrm>
          <a:prstGeom prst="rect">
            <a:avLst/>
          </a:prstGeom>
          <a:noFill/>
        </p:spPr>
        <p:txBody>
          <a:bodyPr wrap="square" rtlCol="0">
            <a:spAutoFit/>
          </a:bodyPr>
          <a:lstStyle>
            <a:defPPr>
              <a:defRPr lang="en-US"/>
            </a:defPPr>
            <a:lvl1pPr>
              <a:defRPr sz="2133" b="1" i="1">
                <a:solidFill>
                  <a:prstClr val="black">
                    <a:lumMod val="65000"/>
                    <a:lumOff val="35000"/>
                  </a:prstClr>
                </a:solidFill>
                <a:latin typeface="Adani Regular" panose="02000503000000020004" pitchFamily="2" charset="0"/>
              </a:defRPr>
            </a:lvl1pPr>
          </a:lstStyle>
          <a:p>
            <a:r>
              <a:rPr lang="en-US" sz="2000" i="0" dirty="0">
                <a:solidFill>
                  <a:srgbClr val="002060"/>
                </a:solidFill>
              </a:rPr>
              <a:t>Key Highlights of the proposal: </a:t>
            </a:r>
          </a:p>
        </p:txBody>
      </p:sp>
      <p:sp>
        <p:nvSpPr>
          <p:cNvPr id="6" name="TextBox 5">
            <a:extLst>
              <a:ext uri="{FF2B5EF4-FFF2-40B4-BE49-F238E27FC236}">
                <a16:creationId xmlns:a16="http://schemas.microsoft.com/office/drawing/2014/main" id="{E7993820-F1FC-D0CC-FEBF-F1D13D837DFF}"/>
              </a:ext>
            </a:extLst>
          </p:cNvPr>
          <p:cNvSpPr txBox="1"/>
          <p:nvPr/>
        </p:nvSpPr>
        <p:spPr>
          <a:xfrm>
            <a:off x="453416" y="929462"/>
            <a:ext cx="11285168" cy="5463034"/>
          </a:xfrm>
          <a:prstGeom prst="rect">
            <a:avLst/>
          </a:prstGeom>
          <a:noFill/>
          <a:ln>
            <a:solidFill>
              <a:schemeClr val="tx1"/>
            </a:solidFill>
          </a:ln>
        </p:spPr>
        <p:txBody>
          <a:bodyPr wrap="square" rtlCol="0">
            <a:spAutoFit/>
          </a:bodyPr>
          <a:lstStyle/>
          <a:p>
            <a:pPr lvl="0" algn="just"/>
            <a:r>
              <a:rPr lang="en-US" sz="1400" b="1" dirty="0">
                <a:latin typeface="Adani Regular" panose="02000503000000020004" pitchFamily="2" charset="0"/>
              </a:rPr>
              <a:t>Hon’ble Commission has given following rationale to align deviation criteria of RE Generators with those applicable to conventional generators: </a:t>
            </a:r>
          </a:p>
          <a:p>
            <a:pPr lvl="0" algn="just"/>
            <a:endParaRPr lang="en-US" sz="1400" dirty="0">
              <a:latin typeface="Adani Regular" panose="02000503000000020004" pitchFamily="2" charset="0"/>
            </a:endParaRPr>
          </a:p>
          <a:p>
            <a:pPr marL="285750" lvl="0" indent="-285750" algn="just">
              <a:buFont typeface="Arial" panose="020B0604020202020204" pitchFamily="34" charset="0"/>
              <a:buChar char="•"/>
            </a:pPr>
            <a:r>
              <a:rPr lang="en-US" sz="1400" dirty="0">
                <a:latin typeface="Adani Regular" panose="02000503000000020004" pitchFamily="2" charset="0"/>
              </a:rPr>
              <a:t>India's ambitious goal of achieving 500GW of renewable energy installed capacity by 2030 underscores the need for stricter deviation criteria to ensure grid stability. As renewable energy plays a larger role in the energy mix, grid security becomes increasingly critical.</a:t>
            </a:r>
          </a:p>
          <a:p>
            <a:pPr lvl="0" algn="just"/>
            <a:endParaRPr lang="en-US" sz="1000" dirty="0">
              <a:latin typeface="Adani Regular" panose="02000503000000020004" pitchFamily="2" charset="0"/>
            </a:endParaRPr>
          </a:p>
          <a:p>
            <a:pPr marL="285750" lvl="0" indent="-285750" algn="just">
              <a:buFont typeface="Arial" panose="020B0604020202020204" pitchFamily="34" charset="0"/>
              <a:buChar char="•"/>
            </a:pPr>
            <a:r>
              <a:rPr lang="en-US" sz="1400" dirty="0">
                <a:latin typeface="Adani Regular" panose="02000503000000020004" pitchFamily="2" charset="0"/>
              </a:rPr>
              <a:t>Large tolerance band coupled with relaxed error / deviation formula would have a serious operational impact on grid management.</a:t>
            </a:r>
          </a:p>
          <a:p>
            <a:pPr lvl="0" algn="just"/>
            <a:endParaRPr lang="en-US" sz="1000" dirty="0">
              <a:latin typeface="Adani Regular" panose="02000503000000020004" pitchFamily="2" charset="0"/>
            </a:endParaRPr>
          </a:p>
          <a:p>
            <a:pPr marL="285750" indent="-285750" algn="just">
              <a:buFont typeface="Arial" panose="020B0604020202020204" pitchFamily="34" charset="0"/>
              <a:buChar char="•"/>
            </a:pPr>
            <a:r>
              <a:rPr lang="en-US" sz="1400" dirty="0">
                <a:latin typeface="Adani Regular" panose="02000503000000020004" pitchFamily="2" charset="0"/>
              </a:rPr>
              <a:t>Transitioning to a schedule-based deviation mechanism is essential for mitigating these risks.</a:t>
            </a:r>
          </a:p>
          <a:p>
            <a:pPr algn="just"/>
            <a:endParaRPr lang="en-US" sz="1000" dirty="0">
              <a:latin typeface="Adani Regular" panose="02000503000000020004" pitchFamily="2" charset="0"/>
            </a:endParaRPr>
          </a:p>
          <a:p>
            <a:pPr marL="285750" lvl="0" indent="-285750" algn="just">
              <a:buFont typeface="Arial" panose="020B0604020202020204" pitchFamily="34" charset="0"/>
              <a:buChar char="•"/>
            </a:pPr>
            <a:r>
              <a:rPr lang="en-US" sz="1400" dirty="0">
                <a:latin typeface="Adani Regular" panose="02000503000000020004" pitchFamily="2" charset="0"/>
              </a:rPr>
              <a:t>Wind / Solar are considered as matured technologies. As the share of variable RE expands, transitioning to schedule based deviation framework is critical to maintaining grid security and ensuring reliable power supply.</a:t>
            </a:r>
          </a:p>
          <a:p>
            <a:pPr marL="285750" lvl="0" indent="-285750" algn="just">
              <a:buFont typeface="Arial" panose="020B0604020202020204" pitchFamily="34" charset="0"/>
              <a:buChar char="•"/>
            </a:pPr>
            <a:endParaRPr lang="en-US" sz="1000" dirty="0">
              <a:latin typeface="Adani Regular" panose="02000503000000020004" pitchFamily="2" charset="0"/>
            </a:endParaRPr>
          </a:p>
          <a:p>
            <a:pPr marL="285750" indent="-285750" algn="just">
              <a:buFont typeface="Arial" panose="020B0604020202020204" pitchFamily="34" charset="0"/>
              <a:buChar char="•"/>
            </a:pPr>
            <a:r>
              <a:rPr lang="en-US" sz="1400" dirty="0">
                <a:latin typeface="Adani Regular" panose="02000503000000020004" pitchFamily="2" charset="0"/>
              </a:rPr>
              <a:t>Efforts being made by various institution and agencies for advancement in technology and availability of real time data on wind speed and cloud coverage will improve ability to predict generation levels and further reduce margin of error.</a:t>
            </a:r>
          </a:p>
          <a:p>
            <a:pPr algn="just"/>
            <a:endParaRPr lang="en-US" sz="1000" dirty="0">
              <a:latin typeface="Adani Regular" panose="02000503000000020004" pitchFamily="2" charset="0"/>
            </a:endParaRPr>
          </a:p>
          <a:p>
            <a:pPr marL="285750" lvl="0" indent="-285750" algn="just">
              <a:buFont typeface="Arial" panose="020B0604020202020204" pitchFamily="34" charset="0"/>
              <a:buChar char="•"/>
            </a:pPr>
            <a:r>
              <a:rPr lang="en-US" sz="1400" dirty="0">
                <a:latin typeface="Adani Regular" panose="02000503000000020004" pitchFamily="2" charset="0"/>
              </a:rPr>
              <a:t>Aggregation can be adopted by WS sellers at pooling station reduces the impact of DSM charges significantly.</a:t>
            </a:r>
          </a:p>
          <a:p>
            <a:pPr marL="285750" lvl="0" indent="-285750" algn="just">
              <a:buFont typeface="Arial" panose="020B0604020202020204" pitchFamily="34" charset="0"/>
              <a:buChar char="•"/>
            </a:pPr>
            <a:endParaRPr lang="en-US" sz="1400" dirty="0">
              <a:latin typeface="Adani Regular" panose="02000503000000020004" pitchFamily="2" charset="0"/>
            </a:endParaRPr>
          </a:p>
          <a:p>
            <a:pPr lvl="0" algn="just"/>
            <a:r>
              <a:rPr lang="en-US" sz="1400" dirty="0">
                <a:latin typeface="Adani Regular" panose="02000503000000020004" pitchFamily="2" charset="0"/>
              </a:rPr>
              <a:t>Renewable energy developer, have adopted all available advanced technologies to enhance forecasting accuracy. However, despite these efforts, significant deviations (forecasting errors) are still being observed, and the is also mentioned by Hon’ble CERC in their draft proposal.</a:t>
            </a:r>
          </a:p>
          <a:p>
            <a:pPr lvl="0" algn="just"/>
            <a:endParaRPr lang="en-US" sz="1400" dirty="0">
              <a:latin typeface="Adani Regular" panose="02000503000000020004" pitchFamily="2" charset="0"/>
            </a:endParaRPr>
          </a:p>
          <a:p>
            <a:pPr lvl="0" algn="just"/>
            <a:r>
              <a:rPr lang="en-US" sz="1400" b="1" dirty="0">
                <a:latin typeface="Adani Regular" panose="02000503000000020004" pitchFamily="2" charset="0"/>
              </a:rPr>
              <a:t>In this regard, we would like to present the challenges and limitations of current forecasting technologies in achieving the proposed accuracy levels for kind consideration of the Hon’ble Commission.</a:t>
            </a:r>
            <a:endParaRPr lang="en-US" sz="1100" b="1" dirty="0">
              <a:latin typeface="Adani Regular" panose="02000503000000020004" pitchFamily="2" charset="0"/>
            </a:endParaRPr>
          </a:p>
        </p:txBody>
      </p:sp>
    </p:spTree>
    <p:extLst>
      <p:ext uri="{BB962C8B-B14F-4D97-AF65-F5344CB8AC3E}">
        <p14:creationId xmlns:p14="http://schemas.microsoft.com/office/powerpoint/2010/main" val="108830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585ED-1AB0-DB8E-9B8B-E0C02364ECF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777C699-F0E4-06FB-66DB-3EC2D93954A3}"/>
              </a:ext>
            </a:extLst>
          </p:cNvPr>
          <p:cNvSpPr/>
          <p:nvPr/>
        </p:nvSpPr>
        <p:spPr>
          <a:xfrm>
            <a:off x="385712" y="1603375"/>
            <a:ext cx="5748361" cy="22591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55" tIns="46177" rIns="92355" bIns="46177"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9pPr>
          </a:lstStyle>
          <a:p>
            <a:pPr algn="ctr" defTabSz="914377">
              <a:defRPr/>
            </a:pPr>
            <a:endParaRPr lang="en-US" sz="1200">
              <a:solidFill>
                <a:srgbClr val="000000"/>
              </a:solidFill>
              <a:latin typeface="Avenir Next LT Pro Light"/>
            </a:endParaRPr>
          </a:p>
        </p:txBody>
      </p:sp>
      <p:sp>
        <p:nvSpPr>
          <p:cNvPr id="4" name="TextBox 3">
            <a:extLst>
              <a:ext uri="{FF2B5EF4-FFF2-40B4-BE49-F238E27FC236}">
                <a16:creationId xmlns:a16="http://schemas.microsoft.com/office/drawing/2014/main" id="{B52DF90A-3AF2-06E2-C095-DBBBC1EAAB17}"/>
              </a:ext>
            </a:extLst>
          </p:cNvPr>
          <p:cNvSpPr txBox="1"/>
          <p:nvPr/>
        </p:nvSpPr>
        <p:spPr>
          <a:xfrm>
            <a:off x="656655" y="2165809"/>
            <a:ext cx="3480520" cy="1508105"/>
          </a:xfrm>
          <a:prstGeom prst="rect">
            <a:avLst/>
          </a:prstGeom>
          <a:noFill/>
        </p:spPr>
        <p:txBody>
          <a:bodyPr wrap="square" lIns="0" tIns="0" rIns="0" bIns="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44" indent="-285744" algn="just" defTabSz="914377">
              <a:buFont typeface="Arial" panose="020B0604020202020204" pitchFamily="34" charset="0"/>
              <a:buChar char="•"/>
              <a:defRPr/>
            </a:pPr>
            <a:r>
              <a:rPr lang="en-US" sz="1200" dirty="0">
                <a:solidFill>
                  <a:srgbClr val="000000"/>
                </a:solidFill>
                <a:latin typeface="Adani Regular" panose="02000503000000020004" pitchFamily="2" charset="0"/>
              </a:rPr>
              <a:t>Integrated High Resolution Global (ECMWF) and Indian weather models (NCMRWF)</a:t>
            </a:r>
          </a:p>
          <a:p>
            <a:pPr marL="285744" indent="-285744" algn="just" defTabSz="914377">
              <a:buFont typeface="Arial" panose="020B0604020202020204" pitchFamily="34" charset="0"/>
              <a:buChar char="•"/>
              <a:defRPr/>
            </a:pPr>
            <a:r>
              <a:rPr lang="en-US" sz="1200" dirty="0">
                <a:solidFill>
                  <a:srgbClr val="000000"/>
                </a:solidFill>
                <a:latin typeface="Adani Regular" panose="02000503000000020004" pitchFamily="2" charset="0"/>
              </a:rPr>
              <a:t>Integration of real-time measured values from SCADA for bias correction (IC &amp; SFTP)</a:t>
            </a:r>
          </a:p>
          <a:p>
            <a:pPr marL="285744" indent="-285744" algn="just" defTabSz="914377">
              <a:buFont typeface="Arial" panose="020B0604020202020204" pitchFamily="34" charset="0"/>
              <a:buChar char="•"/>
              <a:defRPr/>
            </a:pPr>
            <a:r>
              <a:rPr lang="en-US" sz="1200" dirty="0">
                <a:solidFill>
                  <a:srgbClr val="000000"/>
                </a:solidFill>
                <a:latin typeface="Adani Regular" panose="02000503000000020004" pitchFamily="2" charset="0"/>
              </a:rPr>
              <a:t>Integration of Satellite derived forecast  with European vendors using Cloud Motion Vectoring for Intraday</a:t>
            </a:r>
          </a:p>
          <a:p>
            <a:pPr defTabSz="914377">
              <a:defRPr/>
            </a:pPr>
            <a:endParaRPr lang="en-US" sz="1300" dirty="0">
              <a:solidFill>
                <a:srgbClr val="000000"/>
              </a:solidFill>
              <a:latin typeface="Adani Regular" panose="02000503000000020004" pitchFamily="2" charset="0"/>
            </a:endParaRPr>
          </a:p>
          <a:p>
            <a:pPr defTabSz="914377">
              <a:defRPr/>
            </a:pPr>
            <a:endParaRPr lang="en-US" sz="1300" dirty="0">
              <a:solidFill>
                <a:srgbClr val="000000"/>
              </a:solidFill>
              <a:latin typeface="Adani Regular" panose="02000503000000020004" pitchFamily="2" charset="0"/>
            </a:endParaRPr>
          </a:p>
          <a:p>
            <a:pPr defTabSz="914377">
              <a:defRPr/>
            </a:pPr>
            <a:endParaRPr lang="en-US" sz="1300" dirty="0">
              <a:solidFill>
                <a:srgbClr val="000000"/>
              </a:solidFill>
              <a:latin typeface="Adani Regular" panose="02000503000000020004" pitchFamily="2" charset="0"/>
            </a:endParaRPr>
          </a:p>
        </p:txBody>
      </p:sp>
      <p:sp>
        <p:nvSpPr>
          <p:cNvPr id="5" name="TextBox 4">
            <a:extLst>
              <a:ext uri="{FF2B5EF4-FFF2-40B4-BE49-F238E27FC236}">
                <a16:creationId xmlns:a16="http://schemas.microsoft.com/office/drawing/2014/main" id="{9C5793DF-8B6C-6E26-D224-8B2E9A85CACE}"/>
              </a:ext>
            </a:extLst>
          </p:cNvPr>
          <p:cNvSpPr txBox="1"/>
          <p:nvPr/>
        </p:nvSpPr>
        <p:spPr>
          <a:xfrm>
            <a:off x="642563" y="1707027"/>
            <a:ext cx="4113141" cy="340112"/>
          </a:xfrm>
          <a:prstGeom prst="rect">
            <a:avLst/>
          </a:prstGeom>
          <a:noFill/>
        </p:spPr>
        <p:txBody>
          <a:bodyPr wrap="square" lIns="0" tIns="0" rIns="0" bIns="0" rtlCol="0"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defRPr/>
            </a:pPr>
            <a:r>
              <a:rPr lang="en-US" b="1" dirty="0">
                <a:solidFill>
                  <a:srgbClr val="000000"/>
                </a:solidFill>
                <a:latin typeface="Adani Regular" panose="02000503000000020004" pitchFamily="2" charset="0"/>
              </a:rPr>
              <a:t>Increased no of Data Sources</a:t>
            </a:r>
          </a:p>
        </p:txBody>
      </p:sp>
      <p:sp>
        <p:nvSpPr>
          <p:cNvPr id="6" name="Rectangle 5">
            <a:extLst>
              <a:ext uri="{FF2B5EF4-FFF2-40B4-BE49-F238E27FC236}">
                <a16:creationId xmlns:a16="http://schemas.microsoft.com/office/drawing/2014/main" id="{F0D0F9AE-762F-073F-50A6-58E02562998F}"/>
              </a:ext>
            </a:extLst>
          </p:cNvPr>
          <p:cNvSpPr/>
          <p:nvPr/>
        </p:nvSpPr>
        <p:spPr>
          <a:xfrm>
            <a:off x="401324" y="1603375"/>
            <a:ext cx="69587" cy="22591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2355" tIns="46177" rIns="92355" bIns="46177"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9pPr>
          </a:lstStyle>
          <a:p>
            <a:pPr algn="ctr" defTabSz="914377">
              <a:defRPr/>
            </a:pPr>
            <a:endParaRPr lang="en-US" sz="1200">
              <a:solidFill>
                <a:srgbClr val="000000"/>
              </a:solidFill>
              <a:latin typeface="Avenir Next LT Pro Light"/>
            </a:endParaRPr>
          </a:p>
        </p:txBody>
      </p:sp>
      <p:sp>
        <p:nvSpPr>
          <p:cNvPr id="7" name="TextBox 6">
            <a:extLst>
              <a:ext uri="{FF2B5EF4-FFF2-40B4-BE49-F238E27FC236}">
                <a16:creationId xmlns:a16="http://schemas.microsoft.com/office/drawing/2014/main" id="{30AA180C-8FAB-91F6-3796-F5CC6A387154}"/>
              </a:ext>
            </a:extLst>
          </p:cNvPr>
          <p:cNvSpPr txBox="1"/>
          <p:nvPr/>
        </p:nvSpPr>
        <p:spPr>
          <a:xfrm>
            <a:off x="4216685" y="1825696"/>
            <a:ext cx="1044431" cy="1040413"/>
          </a:xfrm>
          <a:prstGeom prst="rect">
            <a:avLst/>
          </a:prstGeom>
          <a:noFill/>
        </p:spPr>
        <p:txBody>
          <a:bodyPr wrap="none"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US" sz="4400" b="1">
                <a:solidFill>
                  <a:srgbClr val="172DA6"/>
                </a:solidFill>
                <a:latin typeface="Avenir Next LT Pro Light"/>
              </a:rPr>
              <a:t>01</a:t>
            </a:r>
          </a:p>
        </p:txBody>
      </p:sp>
      <p:sp>
        <p:nvSpPr>
          <p:cNvPr id="8" name="Right Triangle 7">
            <a:extLst>
              <a:ext uri="{FF2B5EF4-FFF2-40B4-BE49-F238E27FC236}">
                <a16:creationId xmlns:a16="http://schemas.microsoft.com/office/drawing/2014/main" id="{70DE6470-FC03-61EA-0F15-645908045115}"/>
              </a:ext>
            </a:extLst>
          </p:cNvPr>
          <p:cNvSpPr>
            <a:spLocks noChangeAspect="1"/>
          </p:cNvSpPr>
          <p:nvPr/>
        </p:nvSpPr>
        <p:spPr>
          <a:xfrm rot="16200000">
            <a:off x="3874883" y="1603377"/>
            <a:ext cx="2259188" cy="2259188"/>
          </a:xfrm>
          <a:prstGeom prst="rtTriangle">
            <a:avLst/>
          </a:prstGeom>
          <a:solidFill>
            <a:srgbClr val="8F2EA2"/>
          </a:solidFill>
          <a:ln>
            <a:noFill/>
          </a:ln>
        </p:spPr>
        <p:style>
          <a:lnRef idx="2">
            <a:schemeClr val="accent1">
              <a:shade val="50000"/>
            </a:schemeClr>
          </a:lnRef>
          <a:fillRef idx="1">
            <a:schemeClr val="accent1"/>
          </a:fillRef>
          <a:effectRef idx="0">
            <a:schemeClr val="accent1"/>
          </a:effectRef>
          <a:fontRef idx="minor">
            <a:schemeClr val="lt1"/>
          </a:fontRef>
        </p:style>
        <p:txBody>
          <a:bodyPr lIns="92355" tIns="46177" rIns="92355" bIns="46177"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9pPr>
          </a:lstStyle>
          <a:p>
            <a:pPr algn="ctr" defTabSz="914377">
              <a:defRPr/>
            </a:pPr>
            <a:endParaRPr lang="en-US" sz="4000">
              <a:solidFill>
                <a:srgbClr val="000000"/>
              </a:solidFill>
              <a:latin typeface="Avenir Next LT Pro Light"/>
            </a:endParaRPr>
          </a:p>
        </p:txBody>
      </p:sp>
      <p:sp>
        <p:nvSpPr>
          <p:cNvPr id="10" name="Rectangle 9">
            <a:extLst>
              <a:ext uri="{FF2B5EF4-FFF2-40B4-BE49-F238E27FC236}">
                <a16:creationId xmlns:a16="http://schemas.microsoft.com/office/drawing/2014/main" id="{5EBD12D0-B8A2-D4D3-3D2E-02FFAC0DFA29}"/>
              </a:ext>
            </a:extLst>
          </p:cNvPr>
          <p:cNvSpPr/>
          <p:nvPr/>
        </p:nvSpPr>
        <p:spPr>
          <a:xfrm>
            <a:off x="381000" y="4015491"/>
            <a:ext cx="5748363" cy="22354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55" tIns="46177" rIns="92355" bIns="46177"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9pPr>
          </a:lstStyle>
          <a:p>
            <a:pPr algn="ctr" defTabSz="914377">
              <a:defRPr/>
            </a:pPr>
            <a:endParaRPr lang="en-US" sz="1200">
              <a:solidFill>
                <a:srgbClr val="000000"/>
              </a:solidFill>
              <a:latin typeface="Avenir Next LT Pro Light"/>
            </a:endParaRPr>
          </a:p>
        </p:txBody>
      </p:sp>
      <p:sp>
        <p:nvSpPr>
          <p:cNvPr id="13" name="Rectangle 12">
            <a:extLst>
              <a:ext uri="{FF2B5EF4-FFF2-40B4-BE49-F238E27FC236}">
                <a16:creationId xmlns:a16="http://schemas.microsoft.com/office/drawing/2014/main" id="{FCDBB074-B0A6-D676-8873-A8572D80F073}"/>
              </a:ext>
            </a:extLst>
          </p:cNvPr>
          <p:cNvSpPr/>
          <p:nvPr/>
        </p:nvSpPr>
        <p:spPr>
          <a:xfrm>
            <a:off x="398968" y="3991787"/>
            <a:ext cx="69587" cy="22591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2355" tIns="46177" rIns="92355" bIns="46177"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9pPr>
          </a:lstStyle>
          <a:p>
            <a:pPr algn="ctr" defTabSz="914377">
              <a:defRPr/>
            </a:pPr>
            <a:endParaRPr lang="en-US" sz="1200">
              <a:solidFill>
                <a:srgbClr val="000000"/>
              </a:solidFill>
              <a:latin typeface="Avenir Next LT Pro Light"/>
            </a:endParaRPr>
          </a:p>
        </p:txBody>
      </p:sp>
      <p:sp>
        <p:nvSpPr>
          <p:cNvPr id="14" name="TextBox 13">
            <a:extLst>
              <a:ext uri="{FF2B5EF4-FFF2-40B4-BE49-F238E27FC236}">
                <a16:creationId xmlns:a16="http://schemas.microsoft.com/office/drawing/2014/main" id="{50FF2C9C-237C-16EC-62A8-556EB0A20355}"/>
              </a:ext>
            </a:extLst>
          </p:cNvPr>
          <p:cNvSpPr txBox="1"/>
          <p:nvPr/>
        </p:nvSpPr>
        <p:spPr>
          <a:xfrm>
            <a:off x="4214330" y="4988245"/>
            <a:ext cx="1044431" cy="1040412"/>
          </a:xfrm>
          <a:prstGeom prst="rect">
            <a:avLst/>
          </a:prstGeom>
          <a:noFill/>
        </p:spPr>
        <p:txBody>
          <a:bodyPr wrap="none"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US" sz="4400" b="1">
                <a:solidFill>
                  <a:srgbClr val="172DA6"/>
                </a:solidFill>
                <a:latin typeface="Avenir Next LT Pro Light"/>
              </a:rPr>
              <a:t>03</a:t>
            </a:r>
          </a:p>
        </p:txBody>
      </p:sp>
      <p:sp>
        <p:nvSpPr>
          <p:cNvPr id="15" name="Right Triangle 14">
            <a:extLst>
              <a:ext uri="{FF2B5EF4-FFF2-40B4-BE49-F238E27FC236}">
                <a16:creationId xmlns:a16="http://schemas.microsoft.com/office/drawing/2014/main" id="{0274311E-8DA8-72C7-C25C-64B106168C13}"/>
              </a:ext>
            </a:extLst>
          </p:cNvPr>
          <p:cNvSpPr>
            <a:spLocks noChangeAspect="1"/>
          </p:cNvSpPr>
          <p:nvPr/>
        </p:nvSpPr>
        <p:spPr>
          <a:xfrm rot="10800000">
            <a:off x="3893874" y="4015492"/>
            <a:ext cx="2235487" cy="2235485"/>
          </a:xfrm>
          <a:prstGeom prst="rtTriangle">
            <a:avLst/>
          </a:prstGeom>
          <a:solidFill>
            <a:srgbClr val="8F2EA2"/>
          </a:solidFill>
          <a:ln>
            <a:noFill/>
          </a:ln>
        </p:spPr>
        <p:style>
          <a:lnRef idx="2">
            <a:schemeClr val="accent1">
              <a:shade val="50000"/>
            </a:schemeClr>
          </a:lnRef>
          <a:fillRef idx="1">
            <a:schemeClr val="accent1"/>
          </a:fillRef>
          <a:effectRef idx="0">
            <a:schemeClr val="accent1"/>
          </a:effectRef>
          <a:fontRef idx="minor">
            <a:schemeClr val="lt1"/>
          </a:fontRef>
        </p:style>
        <p:txBody>
          <a:bodyPr lIns="92355" tIns="46177" rIns="92355" bIns="46177"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9pPr>
          </a:lstStyle>
          <a:p>
            <a:pPr algn="ctr" defTabSz="914377">
              <a:defRPr/>
            </a:pPr>
            <a:endParaRPr lang="en-US" sz="4000">
              <a:solidFill>
                <a:srgbClr val="000000"/>
              </a:solidFill>
              <a:latin typeface="Avenir Next LT Pro Light"/>
            </a:endParaRPr>
          </a:p>
        </p:txBody>
      </p:sp>
      <p:sp>
        <p:nvSpPr>
          <p:cNvPr id="17" name="Rectangle 16">
            <a:extLst>
              <a:ext uri="{FF2B5EF4-FFF2-40B4-BE49-F238E27FC236}">
                <a16:creationId xmlns:a16="http://schemas.microsoft.com/office/drawing/2014/main" id="{03BF864A-D623-C76F-9D58-ACD819945B41}"/>
              </a:ext>
            </a:extLst>
          </p:cNvPr>
          <p:cNvSpPr>
            <a:spLocks noChangeAspect="1"/>
          </p:cNvSpPr>
          <p:nvPr/>
        </p:nvSpPr>
        <p:spPr>
          <a:xfrm flipH="1">
            <a:off x="6258588" y="1603375"/>
            <a:ext cx="5534445" cy="22591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55" tIns="46177" rIns="92355" bIns="46177"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9pPr>
          </a:lstStyle>
          <a:p>
            <a:pPr algn="ctr" defTabSz="914377">
              <a:defRPr/>
            </a:pPr>
            <a:endParaRPr lang="en-US" sz="1200">
              <a:solidFill>
                <a:srgbClr val="000000"/>
              </a:solidFill>
              <a:latin typeface="Avenir Next LT Pro Light"/>
            </a:endParaRPr>
          </a:p>
        </p:txBody>
      </p:sp>
      <p:sp>
        <p:nvSpPr>
          <p:cNvPr id="18" name="TextBox 17">
            <a:extLst>
              <a:ext uri="{FF2B5EF4-FFF2-40B4-BE49-F238E27FC236}">
                <a16:creationId xmlns:a16="http://schemas.microsoft.com/office/drawing/2014/main" id="{653E5B92-96A4-40C5-1A5C-17DCEF4C0622}"/>
              </a:ext>
            </a:extLst>
          </p:cNvPr>
          <p:cNvSpPr txBox="1"/>
          <p:nvPr/>
        </p:nvSpPr>
        <p:spPr>
          <a:xfrm flipH="1">
            <a:off x="8220826" y="2165809"/>
            <a:ext cx="3411567" cy="1508105"/>
          </a:xfrm>
          <a:prstGeom prst="rect">
            <a:avLst/>
          </a:prstGeom>
          <a:noFill/>
        </p:spPr>
        <p:txBody>
          <a:bodyPr wrap="square" lIns="0" tIns="0" rIns="0" bIns="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46" indent="-171446" algn="just" defTabSz="1219170">
              <a:buFont typeface="Arial" panose="020B0604020202020204" pitchFamily="34" charset="0"/>
              <a:buChar char="•"/>
              <a:defRPr/>
            </a:pPr>
            <a:r>
              <a:rPr lang="en-US" sz="1200" dirty="0">
                <a:solidFill>
                  <a:prstClr val="black"/>
                </a:solidFill>
                <a:latin typeface="Adani Regular" panose="02000503000000020004" pitchFamily="2" charset="0"/>
              </a:rPr>
              <a:t>Integrated AI technology developed by Switzerland based company for wind forecast.</a:t>
            </a:r>
          </a:p>
          <a:p>
            <a:pPr marL="171446" indent="-171446" algn="just" defTabSz="1219170">
              <a:buFont typeface="Arial" panose="020B0604020202020204" pitchFamily="34" charset="0"/>
              <a:buChar char="•"/>
              <a:defRPr/>
            </a:pPr>
            <a:r>
              <a:rPr lang="en-US" sz="1200" dirty="0">
                <a:solidFill>
                  <a:prstClr val="black"/>
                </a:solidFill>
                <a:latin typeface="Adani Regular" panose="02000503000000020004" pitchFamily="2" charset="0"/>
              </a:rPr>
              <a:t>Integrated NWP+ Satellite data+ On-site data ingestion developed by France based company</a:t>
            </a:r>
          </a:p>
          <a:p>
            <a:pPr marL="171446" indent="-171446" algn="just" defTabSz="1219170">
              <a:buFont typeface="Arial" panose="020B0604020202020204" pitchFamily="34" charset="0"/>
              <a:buChar char="•"/>
              <a:defRPr/>
            </a:pPr>
            <a:r>
              <a:rPr lang="en-US" sz="1200" dirty="0">
                <a:solidFill>
                  <a:srgbClr val="000000"/>
                </a:solidFill>
                <a:latin typeface="Adani Regular" panose="02000503000000020004" pitchFamily="2" charset="0"/>
              </a:rPr>
              <a:t>POC with Thailand based company for evaluation of AI/ML based models</a:t>
            </a:r>
          </a:p>
          <a:p>
            <a:pPr marL="171446" indent="-171446" defTabSz="1219170">
              <a:buFont typeface="Arial" panose="020B0604020202020204" pitchFamily="34" charset="0"/>
              <a:buChar char="•"/>
              <a:defRPr/>
            </a:pPr>
            <a:endParaRPr lang="en-US" sz="1200" dirty="0">
              <a:solidFill>
                <a:prstClr val="black"/>
              </a:solidFill>
              <a:latin typeface="Adani Regular" panose="02000503000000020004" pitchFamily="2" charset="0"/>
            </a:endParaRPr>
          </a:p>
          <a:p>
            <a:pPr marL="171446" indent="-171446" defTabSz="1219170">
              <a:buFont typeface="Arial" panose="020B0604020202020204" pitchFamily="34" charset="0"/>
              <a:buChar char="•"/>
              <a:defRPr/>
            </a:pPr>
            <a:endParaRPr lang="en-US" sz="1200" dirty="0">
              <a:solidFill>
                <a:prstClr val="black"/>
              </a:solidFill>
              <a:latin typeface="Adani Regular" panose="02000503000000020004" pitchFamily="2" charset="0"/>
            </a:endParaRPr>
          </a:p>
          <a:p>
            <a:pPr marL="171446" indent="-171446" defTabSz="1219170">
              <a:buFont typeface="Arial" panose="020B0604020202020204" pitchFamily="34" charset="0"/>
              <a:buChar char="•"/>
              <a:defRPr/>
            </a:pPr>
            <a:endParaRPr lang="en-US" sz="1200" dirty="0">
              <a:solidFill>
                <a:prstClr val="black"/>
              </a:solidFill>
              <a:latin typeface="Adani Regular" panose="02000503000000020004" pitchFamily="2" charset="0"/>
            </a:endParaRPr>
          </a:p>
          <a:p>
            <a:pPr marL="171446" indent="-171446" defTabSz="1219170">
              <a:buFont typeface="Arial" panose="020B0604020202020204" pitchFamily="34" charset="0"/>
              <a:buChar char="•"/>
              <a:defRPr/>
            </a:pPr>
            <a:endParaRPr lang="en-US" sz="1200" dirty="0">
              <a:solidFill>
                <a:prstClr val="black"/>
              </a:solidFill>
              <a:latin typeface="Adani Regular" panose="02000503000000020004" pitchFamily="2" charset="0"/>
            </a:endParaRPr>
          </a:p>
          <a:p>
            <a:pPr marL="171446" indent="-171446" defTabSz="1219170">
              <a:buFont typeface="Arial" panose="020B0604020202020204" pitchFamily="34" charset="0"/>
              <a:buChar char="•"/>
              <a:defRPr/>
            </a:pPr>
            <a:endParaRPr lang="en-US" sz="1200" dirty="0">
              <a:solidFill>
                <a:prstClr val="black"/>
              </a:solidFill>
              <a:latin typeface="Adani Regular" panose="02000503000000020004" pitchFamily="2" charset="0"/>
            </a:endParaRPr>
          </a:p>
          <a:p>
            <a:pPr marL="171446" indent="-171446" defTabSz="1219170">
              <a:buFont typeface="Arial" panose="020B0604020202020204" pitchFamily="34" charset="0"/>
              <a:buChar char="•"/>
              <a:defRPr/>
            </a:pPr>
            <a:endParaRPr lang="en-US" sz="1200" dirty="0">
              <a:solidFill>
                <a:prstClr val="black"/>
              </a:solidFill>
              <a:latin typeface="Adani Regular" panose="02000503000000020004" pitchFamily="2" charset="0"/>
            </a:endParaRPr>
          </a:p>
        </p:txBody>
      </p:sp>
      <p:sp>
        <p:nvSpPr>
          <p:cNvPr id="19" name="TextBox 18">
            <a:extLst>
              <a:ext uri="{FF2B5EF4-FFF2-40B4-BE49-F238E27FC236}">
                <a16:creationId xmlns:a16="http://schemas.microsoft.com/office/drawing/2014/main" id="{0BFDE40F-3369-90A8-070E-6D5A3983E890}"/>
              </a:ext>
            </a:extLst>
          </p:cNvPr>
          <p:cNvSpPr txBox="1"/>
          <p:nvPr/>
        </p:nvSpPr>
        <p:spPr>
          <a:xfrm flipH="1">
            <a:off x="8220829" y="1840486"/>
            <a:ext cx="2995812" cy="234319"/>
          </a:xfrm>
          <a:prstGeom prst="rect">
            <a:avLst/>
          </a:prstGeom>
          <a:noFill/>
        </p:spPr>
        <p:txBody>
          <a:bodyPr wrap="square" lIns="0" tIns="0" rIns="0" bIns="0" rtlCol="0"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defRPr/>
            </a:pPr>
            <a:r>
              <a:rPr lang="en-US" b="1" dirty="0">
                <a:solidFill>
                  <a:srgbClr val="000000"/>
                </a:solidFill>
                <a:latin typeface="Adani Regular" panose="02000503000000020004" pitchFamily="2" charset="0"/>
              </a:rPr>
              <a:t>International Collaboration</a:t>
            </a:r>
          </a:p>
        </p:txBody>
      </p:sp>
      <p:sp>
        <p:nvSpPr>
          <p:cNvPr id="20" name="Rectangle 19">
            <a:extLst>
              <a:ext uri="{FF2B5EF4-FFF2-40B4-BE49-F238E27FC236}">
                <a16:creationId xmlns:a16="http://schemas.microsoft.com/office/drawing/2014/main" id="{925EA332-22E3-92E3-1893-7DF92DEFF504}"/>
              </a:ext>
            </a:extLst>
          </p:cNvPr>
          <p:cNvSpPr/>
          <p:nvPr/>
        </p:nvSpPr>
        <p:spPr>
          <a:xfrm flipH="1">
            <a:off x="11736004" y="1603375"/>
            <a:ext cx="69587" cy="22591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2355" tIns="46177" rIns="92355" bIns="46177"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9pPr>
          </a:lstStyle>
          <a:p>
            <a:pPr algn="ctr" defTabSz="914377">
              <a:defRPr/>
            </a:pPr>
            <a:endParaRPr lang="en-US" sz="1200">
              <a:solidFill>
                <a:srgbClr val="000000"/>
              </a:solidFill>
              <a:latin typeface="Avenir Next LT Pro Light"/>
            </a:endParaRPr>
          </a:p>
        </p:txBody>
      </p:sp>
      <p:sp>
        <p:nvSpPr>
          <p:cNvPr id="21" name="TextBox 20">
            <a:extLst>
              <a:ext uri="{FF2B5EF4-FFF2-40B4-BE49-F238E27FC236}">
                <a16:creationId xmlns:a16="http://schemas.microsoft.com/office/drawing/2014/main" id="{30DEF74B-2FC4-2D0C-F4CF-87AEED01AAD8}"/>
              </a:ext>
            </a:extLst>
          </p:cNvPr>
          <p:cNvSpPr txBox="1"/>
          <p:nvPr/>
        </p:nvSpPr>
        <p:spPr>
          <a:xfrm>
            <a:off x="7096890" y="1825696"/>
            <a:ext cx="1044431" cy="1040413"/>
          </a:xfrm>
          <a:prstGeom prst="rect">
            <a:avLst/>
          </a:prstGeom>
          <a:noFill/>
        </p:spPr>
        <p:txBody>
          <a:bodyPr wrap="none"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US" sz="4400" b="1">
                <a:solidFill>
                  <a:srgbClr val="172DA6"/>
                </a:solidFill>
                <a:latin typeface="Avenir Next LT Pro Light"/>
              </a:rPr>
              <a:t>02</a:t>
            </a:r>
          </a:p>
        </p:txBody>
      </p:sp>
      <p:sp>
        <p:nvSpPr>
          <p:cNvPr id="22" name="Right Triangle 21">
            <a:extLst>
              <a:ext uri="{FF2B5EF4-FFF2-40B4-BE49-F238E27FC236}">
                <a16:creationId xmlns:a16="http://schemas.microsoft.com/office/drawing/2014/main" id="{4B72C093-AC4D-F140-6BD8-5FC8D0300477}"/>
              </a:ext>
            </a:extLst>
          </p:cNvPr>
          <p:cNvSpPr>
            <a:spLocks noChangeAspect="1"/>
          </p:cNvSpPr>
          <p:nvPr/>
        </p:nvSpPr>
        <p:spPr>
          <a:xfrm>
            <a:off x="6258588" y="1603375"/>
            <a:ext cx="2259189" cy="2259188"/>
          </a:xfrm>
          <a:prstGeom prst="rtTriangle">
            <a:avLst/>
          </a:prstGeom>
          <a:solidFill>
            <a:srgbClr val="8F2EA2"/>
          </a:solidFill>
          <a:ln>
            <a:noFill/>
          </a:ln>
        </p:spPr>
        <p:style>
          <a:lnRef idx="2">
            <a:schemeClr val="accent1">
              <a:shade val="50000"/>
            </a:schemeClr>
          </a:lnRef>
          <a:fillRef idx="1">
            <a:schemeClr val="accent1"/>
          </a:fillRef>
          <a:effectRef idx="0">
            <a:schemeClr val="accent1"/>
          </a:effectRef>
          <a:fontRef idx="minor">
            <a:schemeClr val="lt1"/>
          </a:fontRef>
        </p:style>
        <p:txBody>
          <a:bodyPr lIns="92355" tIns="46177" rIns="92355" bIns="46177"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9pPr>
          </a:lstStyle>
          <a:p>
            <a:pPr algn="ctr" defTabSz="914377">
              <a:defRPr/>
            </a:pPr>
            <a:endParaRPr lang="en-US" sz="4000">
              <a:solidFill>
                <a:srgbClr val="000000"/>
              </a:solidFill>
              <a:latin typeface="Avenir Next LT Pro Light"/>
            </a:endParaRPr>
          </a:p>
        </p:txBody>
      </p:sp>
      <p:sp>
        <p:nvSpPr>
          <p:cNvPr id="24" name="Rectangle 23">
            <a:extLst>
              <a:ext uri="{FF2B5EF4-FFF2-40B4-BE49-F238E27FC236}">
                <a16:creationId xmlns:a16="http://schemas.microsoft.com/office/drawing/2014/main" id="{603CDBBF-D1A5-6F1F-5D4A-C4F861BA43CA}"/>
              </a:ext>
            </a:extLst>
          </p:cNvPr>
          <p:cNvSpPr/>
          <p:nvPr/>
        </p:nvSpPr>
        <p:spPr>
          <a:xfrm flipH="1">
            <a:off x="6258585" y="3991787"/>
            <a:ext cx="5534448" cy="22591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55" tIns="46177" rIns="92355" bIns="46177"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9pPr>
          </a:lstStyle>
          <a:p>
            <a:pPr algn="ctr" defTabSz="914377">
              <a:defRPr/>
            </a:pPr>
            <a:endParaRPr lang="en-US" sz="1200">
              <a:solidFill>
                <a:srgbClr val="000000"/>
              </a:solidFill>
              <a:latin typeface="Avenir Next LT Pro Light"/>
            </a:endParaRPr>
          </a:p>
        </p:txBody>
      </p:sp>
      <p:sp>
        <p:nvSpPr>
          <p:cNvPr id="25" name="TextBox 24">
            <a:extLst>
              <a:ext uri="{FF2B5EF4-FFF2-40B4-BE49-F238E27FC236}">
                <a16:creationId xmlns:a16="http://schemas.microsoft.com/office/drawing/2014/main" id="{A29889CA-1A2D-9FE2-8C32-9E156BB99092}"/>
              </a:ext>
            </a:extLst>
          </p:cNvPr>
          <p:cNvSpPr txBox="1"/>
          <p:nvPr/>
        </p:nvSpPr>
        <p:spPr>
          <a:xfrm flipH="1">
            <a:off x="8220823" y="4659205"/>
            <a:ext cx="3502623" cy="1843924"/>
          </a:xfrm>
          <a:prstGeom prst="rect">
            <a:avLst/>
          </a:prstGeom>
          <a:noFill/>
        </p:spPr>
        <p:txBody>
          <a:bodyPr wrap="square" lIns="0" tIns="0" rIns="0" bIns="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4146" indent="-171446" algn="just" defTabSz="1219170">
              <a:spcBef>
                <a:spcPts val="400"/>
              </a:spcBef>
              <a:buFont typeface="Arial" panose="020B0604020202020204" pitchFamily="34" charset="0"/>
              <a:buChar char="•"/>
              <a:tabLst>
                <a:tab pos="129535" algn="l"/>
              </a:tabLst>
              <a:defRPr/>
            </a:pPr>
            <a:r>
              <a:rPr lang="en-US" sz="1200" kern="0" dirty="0">
                <a:solidFill>
                  <a:prstClr val="black"/>
                </a:solidFill>
                <a:latin typeface="Adani Regular"/>
                <a:cs typeface="Adani Regular"/>
              </a:rPr>
              <a:t>Augmented manpower for 24*7 operations (365 days)</a:t>
            </a:r>
          </a:p>
          <a:p>
            <a:pPr marL="184146" indent="-171446" algn="just" defTabSz="1219170">
              <a:spcBef>
                <a:spcPts val="400"/>
              </a:spcBef>
              <a:buFont typeface="Arial" panose="020B0604020202020204" pitchFamily="34" charset="0"/>
              <a:buChar char="•"/>
              <a:tabLst>
                <a:tab pos="129535" algn="l"/>
              </a:tabLst>
              <a:defRPr/>
            </a:pPr>
            <a:r>
              <a:rPr lang="en-US" sz="1200" kern="0" dirty="0">
                <a:solidFill>
                  <a:prstClr val="black"/>
                </a:solidFill>
                <a:latin typeface="Adani Regular"/>
                <a:cs typeface="Adani Regular"/>
              </a:rPr>
              <a:t>Back testing tool for wind and solar power forecast</a:t>
            </a:r>
          </a:p>
          <a:p>
            <a:pPr marL="184146" indent="-171446" algn="just" defTabSz="1219170">
              <a:spcBef>
                <a:spcPts val="400"/>
              </a:spcBef>
              <a:buFont typeface="Arial" panose="020B0604020202020204" pitchFamily="34" charset="0"/>
              <a:buChar char="•"/>
              <a:tabLst>
                <a:tab pos="129535" algn="l"/>
              </a:tabLst>
              <a:defRPr/>
            </a:pPr>
            <a:r>
              <a:rPr lang="en-US" sz="1200" kern="0" dirty="0">
                <a:solidFill>
                  <a:prstClr val="black"/>
                </a:solidFill>
                <a:latin typeface="Adani Regular"/>
                <a:cs typeface="Adani Regular"/>
              </a:rPr>
              <a:t>Implemented ML based model for fog forecast</a:t>
            </a:r>
          </a:p>
          <a:p>
            <a:pPr marL="184146" indent="-171446" algn="just" defTabSz="1219170">
              <a:spcBef>
                <a:spcPts val="400"/>
              </a:spcBef>
              <a:buFont typeface="Arial" panose="020B0604020202020204" pitchFamily="34" charset="0"/>
              <a:buChar char="•"/>
              <a:tabLst>
                <a:tab pos="129535" algn="l"/>
              </a:tabLst>
              <a:defRPr/>
            </a:pPr>
            <a:r>
              <a:rPr lang="en-US" sz="1200" kern="0" dirty="0">
                <a:solidFill>
                  <a:prstClr val="black"/>
                </a:solidFill>
                <a:latin typeface="Adani Regular"/>
                <a:cs typeface="Adani Regular"/>
              </a:rPr>
              <a:t>Installed All Sky Imager, visibility sensor, automatic weather observing station(AOS)</a:t>
            </a:r>
          </a:p>
          <a:p>
            <a:pPr marL="184146" indent="-171446" defTabSz="1219170">
              <a:spcBef>
                <a:spcPts val="400"/>
              </a:spcBef>
              <a:buFont typeface="Arial" panose="020B0604020202020204" pitchFamily="34" charset="0"/>
              <a:buChar char="•"/>
              <a:tabLst>
                <a:tab pos="129535" algn="l"/>
              </a:tabLst>
              <a:defRPr/>
            </a:pPr>
            <a:endParaRPr lang="en-US" sz="1200" kern="0" dirty="0">
              <a:solidFill>
                <a:prstClr val="black"/>
              </a:solidFill>
              <a:latin typeface="Adani Regular"/>
              <a:cs typeface="Adani Regular"/>
            </a:endParaRPr>
          </a:p>
        </p:txBody>
      </p:sp>
      <p:sp>
        <p:nvSpPr>
          <p:cNvPr id="26" name="TextBox 25">
            <a:extLst>
              <a:ext uri="{FF2B5EF4-FFF2-40B4-BE49-F238E27FC236}">
                <a16:creationId xmlns:a16="http://schemas.microsoft.com/office/drawing/2014/main" id="{770918B7-4742-1CDC-8B01-32BC6AA3395E}"/>
              </a:ext>
            </a:extLst>
          </p:cNvPr>
          <p:cNvSpPr txBox="1"/>
          <p:nvPr/>
        </p:nvSpPr>
        <p:spPr>
          <a:xfrm flipH="1">
            <a:off x="8334510" y="4243941"/>
            <a:ext cx="3572205" cy="234319"/>
          </a:xfrm>
          <a:prstGeom prst="rect">
            <a:avLst/>
          </a:prstGeom>
          <a:noFill/>
        </p:spPr>
        <p:txBody>
          <a:bodyPr wrap="square" lIns="0" tIns="0" rIns="0" bIns="0" rtlCol="0"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377">
              <a:defRPr/>
            </a:pPr>
            <a:r>
              <a:rPr lang="en-US" b="1" dirty="0">
                <a:solidFill>
                  <a:srgbClr val="000000"/>
                </a:solidFill>
                <a:latin typeface="Adani Regular" panose="02000503000000020004" pitchFamily="2" charset="0"/>
              </a:rPr>
              <a:t>In-house efforts </a:t>
            </a:r>
          </a:p>
        </p:txBody>
      </p:sp>
      <p:sp>
        <p:nvSpPr>
          <p:cNvPr id="27" name="Rectangle 26">
            <a:extLst>
              <a:ext uri="{FF2B5EF4-FFF2-40B4-BE49-F238E27FC236}">
                <a16:creationId xmlns:a16="http://schemas.microsoft.com/office/drawing/2014/main" id="{D2E1DFBD-279F-953E-3BC7-855F32029FE3}"/>
              </a:ext>
            </a:extLst>
          </p:cNvPr>
          <p:cNvSpPr/>
          <p:nvPr/>
        </p:nvSpPr>
        <p:spPr>
          <a:xfrm flipH="1">
            <a:off x="11736004" y="3991787"/>
            <a:ext cx="69587" cy="22591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2355" tIns="46177" rIns="92355" bIns="46177"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9pPr>
          </a:lstStyle>
          <a:p>
            <a:pPr algn="ctr" defTabSz="914377">
              <a:defRPr/>
            </a:pPr>
            <a:endParaRPr lang="en-US" sz="1200">
              <a:solidFill>
                <a:srgbClr val="000000"/>
              </a:solidFill>
              <a:latin typeface="Avenir Next LT Pro Light"/>
            </a:endParaRPr>
          </a:p>
        </p:txBody>
      </p:sp>
      <p:sp>
        <p:nvSpPr>
          <p:cNvPr id="28" name="TextBox 27">
            <a:extLst>
              <a:ext uri="{FF2B5EF4-FFF2-40B4-BE49-F238E27FC236}">
                <a16:creationId xmlns:a16="http://schemas.microsoft.com/office/drawing/2014/main" id="{6BE9E448-38A9-88FB-AED6-81B90049AF39}"/>
              </a:ext>
            </a:extLst>
          </p:cNvPr>
          <p:cNvSpPr txBox="1"/>
          <p:nvPr/>
        </p:nvSpPr>
        <p:spPr>
          <a:xfrm>
            <a:off x="7096889" y="4988245"/>
            <a:ext cx="1044432" cy="1040412"/>
          </a:xfrm>
          <a:prstGeom prst="rect">
            <a:avLst/>
          </a:prstGeom>
          <a:noFill/>
        </p:spPr>
        <p:txBody>
          <a:bodyPr wrap="none"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US" sz="4400" b="1">
                <a:solidFill>
                  <a:srgbClr val="172DA6"/>
                </a:solidFill>
                <a:latin typeface="Avenir Next LT Pro Light"/>
              </a:rPr>
              <a:t>04</a:t>
            </a:r>
          </a:p>
        </p:txBody>
      </p:sp>
      <p:sp>
        <p:nvSpPr>
          <p:cNvPr id="29" name="Right Triangle 28">
            <a:extLst>
              <a:ext uri="{FF2B5EF4-FFF2-40B4-BE49-F238E27FC236}">
                <a16:creationId xmlns:a16="http://schemas.microsoft.com/office/drawing/2014/main" id="{50C3A9FD-6C97-AEA9-34C0-F111EDC94DC1}"/>
              </a:ext>
            </a:extLst>
          </p:cNvPr>
          <p:cNvSpPr>
            <a:spLocks noChangeAspect="1"/>
          </p:cNvSpPr>
          <p:nvPr/>
        </p:nvSpPr>
        <p:spPr>
          <a:xfrm rot="5400000">
            <a:off x="6258586" y="3991785"/>
            <a:ext cx="2259191" cy="2259192"/>
          </a:xfrm>
          <a:prstGeom prst="rtTriangle">
            <a:avLst/>
          </a:prstGeom>
          <a:solidFill>
            <a:srgbClr val="8F2EA2"/>
          </a:solidFill>
          <a:ln>
            <a:noFill/>
          </a:ln>
        </p:spPr>
        <p:style>
          <a:lnRef idx="2">
            <a:schemeClr val="accent1">
              <a:shade val="50000"/>
            </a:schemeClr>
          </a:lnRef>
          <a:fillRef idx="1">
            <a:schemeClr val="accent1"/>
          </a:fillRef>
          <a:effectRef idx="0">
            <a:schemeClr val="accent1"/>
          </a:effectRef>
          <a:fontRef idx="minor">
            <a:schemeClr val="lt1"/>
          </a:fontRef>
        </p:style>
        <p:txBody>
          <a:bodyPr lIns="92355" tIns="46177" rIns="92355" bIns="46177"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9pPr>
          </a:lstStyle>
          <a:p>
            <a:pPr algn="ctr" defTabSz="914377">
              <a:defRPr/>
            </a:pPr>
            <a:endParaRPr lang="en-US" sz="4000">
              <a:solidFill>
                <a:srgbClr val="000000"/>
              </a:solidFill>
              <a:latin typeface="Avenir Next LT Pro Light"/>
            </a:endParaRPr>
          </a:p>
        </p:txBody>
      </p:sp>
      <p:sp>
        <p:nvSpPr>
          <p:cNvPr id="31" name="TextBox 30">
            <a:extLst>
              <a:ext uri="{FF2B5EF4-FFF2-40B4-BE49-F238E27FC236}">
                <a16:creationId xmlns:a16="http://schemas.microsoft.com/office/drawing/2014/main" id="{26D7750C-E7B7-3561-4E88-BE8ABFA153C8}"/>
              </a:ext>
            </a:extLst>
          </p:cNvPr>
          <p:cNvSpPr txBox="1"/>
          <p:nvPr/>
        </p:nvSpPr>
        <p:spPr>
          <a:xfrm>
            <a:off x="380330" y="936621"/>
            <a:ext cx="11425261" cy="651521"/>
          </a:xfrm>
          <a:prstGeom prst="rect">
            <a:avLst/>
          </a:prstGeom>
          <a:noFill/>
        </p:spPr>
        <p:txBody>
          <a:bodyPr wrap="square">
            <a:noAutofit/>
          </a:bodyPr>
          <a:lstStyle/>
          <a:p>
            <a:pPr defTabSz="914377" fontAlgn="ctr">
              <a:defRPr/>
            </a:pPr>
            <a:r>
              <a:rPr lang="en-US" sz="1867" b="1" dirty="0">
                <a:solidFill>
                  <a:srgbClr val="000000"/>
                </a:solidFill>
                <a:latin typeface="Adani Regular"/>
              </a:rPr>
              <a:t>Various initiatives taken to improve Forecasting Accuracy</a:t>
            </a:r>
          </a:p>
        </p:txBody>
      </p:sp>
      <p:sp>
        <p:nvSpPr>
          <p:cNvPr id="37" name="TextBox 36">
            <a:extLst>
              <a:ext uri="{FF2B5EF4-FFF2-40B4-BE49-F238E27FC236}">
                <a16:creationId xmlns:a16="http://schemas.microsoft.com/office/drawing/2014/main" id="{691BA221-12F9-19A5-E96A-B24728E90BA5}"/>
              </a:ext>
            </a:extLst>
          </p:cNvPr>
          <p:cNvSpPr txBox="1"/>
          <p:nvPr/>
        </p:nvSpPr>
        <p:spPr>
          <a:xfrm>
            <a:off x="380330" y="266702"/>
            <a:ext cx="9449471" cy="379656"/>
          </a:xfrm>
          <a:prstGeom prst="rect">
            <a:avLst/>
          </a:prstGeom>
          <a:noFill/>
        </p:spPr>
        <p:txBody>
          <a:bodyPr wrap="square" lIns="91440" tIns="45720" rIns="91440" bIns="45720" rtlCol="0" anchor="t">
            <a:spAutoFit/>
          </a:bodyPr>
          <a:lstStyle/>
          <a:p>
            <a:pPr defTabSz="914377">
              <a:defRPr/>
            </a:pPr>
            <a:r>
              <a:rPr lang="en-US" sz="1867" b="1" dirty="0">
                <a:solidFill>
                  <a:prstClr val="white"/>
                </a:solidFill>
                <a:latin typeface="Adani Regular"/>
                <a:sym typeface="Adani Regular" panose="02000503000000020004" pitchFamily="2" charset="0"/>
              </a:rPr>
              <a:t>Integration of Advanced Technologies to improve Forecasting Accuracy:</a:t>
            </a:r>
            <a:endParaRPr lang="en-US" sz="1867" b="1" dirty="0">
              <a:solidFill>
                <a:srgbClr val="FFFFFF"/>
              </a:solidFill>
              <a:latin typeface="Adani Regular" panose="02000503000000020004" pitchFamily="2" charset="0"/>
              <a:sym typeface="Adani Regular" panose="02000503000000020004" pitchFamily="2" charset="0"/>
            </a:endParaRPr>
          </a:p>
        </p:txBody>
      </p:sp>
      <p:sp>
        <p:nvSpPr>
          <p:cNvPr id="16" name="TextBox 15">
            <a:extLst>
              <a:ext uri="{FF2B5EF4-FFF2-40B4-BE49-F238E27FC236}">
                <a16:creationId xmlns:a16="http://schemas.microsoft.com/office/drawing/2014/main" id="{776F9282-7577-9720-AC16-F4429657BD58}"/>
              </a:ext>
            </a:extLst>
          </p:cNvPr>
          <p:cNvSpPr txBox="1"/>
          <p:nvPr/>
        </p:nvSpPr>
        <p:spPr>
          <a:xfrm>
            <a:off x="597777" y="4029606"/>
            <a:ext cx="3296095" cy="646331"/>
          </a:xfrm>
          <a:prstGeom prst="rect">
            <a:avLst/>
          </a:prstGeom>
          <a:noFill/>
        </p:spPr>
        <p:txBody>
          <a:bodyPr wrap="square">
            <a:spAutoFit/>
          </a:bodyPr>
          <a:lstStyle/>
          <a:p>
            <a:pPr defTabSz="914377">
              <a:defRPr/>
            </a:pPr>
            <a:r>
              <a:rPr lang="en-US" b="1" dirty="0">
                <a:solidFill>
                  <a:srgbClr val="000000"/>
                </a:solidFill>
                <a:latin typeface="Adani Regular" panose="02000503000000020004" pitchFamily="2" charset="0"/>
              </a:rPr>
              <a:t>Collaboration with National agencies</a:t>
            </a:r>
          </a:p>
        </p:txBody>
      </p:sp>
      <p:sp>
        <p:nvSpPr>
          <p:cNvPr id="30" name="AutoShape 6" descr="How is agentic AI driving business efficiency in 2025?">
            <a:extLst>
              <a:ext uri="{FF2B5EF4-FFF2-40B4-BE49-F238E27FC236}">
                <a16:creationId xmlns:a16="http://schemas.microsoft.com/office/drawing/2014/main" id="{4C2280E7-EA01-B37C-89F6-668BD54F717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219170"/>
            <a:endParaRPr lang="en-US">
              <a:solidFill>
                <a:prstClr val="black"/>
              </a:solidFill>
              <a:latin typeface="Calibri"/>
            </a:endParaRPr>
          </a:p>
        </p:txBody>
      </p:sp>
      <p:pic>
        <p:nvPicPr>
          <p:cNvPr id="43" name="Graphic 42" descr="Artificial Intelligence outline">
            <a:extLst>
              <a:ext uri="{FF2B5EF4-FFF2-40B4-BE49-F238E27FC236}">
                <a16:creationId xmlns:a16="http://schemas.microsoft.com/office/drawing/2014/main" id="{6C1BFF2A-F19C-82B0-BAAF-304954A2DC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94211" y="4169485"/>
            <a:ext cx="914400" cy="914400"/>
          </a:xfrm>
          <a:prstGeom prst="rect">
            <a:avLst/>
          </a:prstGeom>
        </p:spPr>
      </p:pic>
      <p:pic>
        <p:nvPicPr>
          <p:cNvPr id="45" name="Graphic 44" descr="Robot outline">
            <a:extLst>
              <a:ext uri="{FF2B5EF4-FFF2-40B4-BE49-F238E27FC236}">
                <a16:creationId xmlns:a16="http://schemas.microsoft.com/office/drawing/2014/main" id="{E47D7DCF-030F-68AB-A94D-41FF3A51439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08887" y="2665079"/>
            <a:ext cx="914400" cy="914400"/>
          </a:xfrm>
          <a:prstGeom prst="rect">
            <a:avLst/>
          </a:prstGeom>
        </p:spPr>
      </p:pic>
      <p:pic>
        <p:nvPicPr>
          <p:cNvPr id="47" name="Graphic 46" descr="Partial sun with solid fill">
            <a:extLst>
              <a:ext uri="{FF2B5EF4-FFF2-40B4-BE49-F238E27FC236}">
                <a16:creationId xmlns:a16="http://schemas.microsoft.com/office/drawing/2014/main" id="{7321DAA9-2C4D-C070-9F33-0642B39AA1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065028" y="2665079"/>
            <a:ext cx="914400" cy="914400"/>
          </a:xfrm>
          <a:prstGeom prst="rect">
            <a:avLst/>
          </a:prstGeom>
        </p:spPr>
      </p:pic>
      <p:sp>
        <p:nvSpPr>
          <p:cNvPr id="40" name="TextBox 39">
            <a:extLst>
              <a:ext uri="{FF2B5EF4-FFF2-40B4-BE49-F238E27FC236}">
                <a16:creationId xmlns:a16="http://schemas.microsoft.com/office/drawing/2014/main" id="{222D20FF-121B-528C-F522-3A6D96D0D55B}"/>
              </a:ext>
            </a:extLst>
          </p:cNvPr>
          <p:cNvSpPr txBox="1"/>
          <p:nvPr/>
        </p:nvSpPr>
        <p:spPr>
          <a:xfrm>
            <a:off x="642563" y="4709405"/>
            <a:ext cx="3480520" cy="1508105"/>
          </a:xfrm>
          <a:prstGeom prst="rect">
            <a:avLst/>
          </a:prstGeom>
          <a:noFill/>
        </p:spPr>
        <p:txBody>
          <a:bodyPr wrap="square" lIns="0" tIns="0" rIns="0" bIns="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44" indent="-285744" algn="just" defTabSz="914377">
              <a:buFont typeface="Arial" panose="020B0604020202020204" pitchFamily="34" charset="0"/>
              <a:buChar char="•"/>
              <a:defRPr/>
            </a:pPr>
            <a:r>
              <a:rPr lang="en-US" sz="1200" dirty="0">
                <a:solidFill>
                  <a:srgbClr val="000000"/>
                </a:solidFill>
                <a:latin typeface="Adani Regular" panose="02000503000000020004" pitchFamily="2" charset="0"/>
              </a:rPr>
              <a:t>Collaboration with IITM, Pune for Bharat Forecast System (latest weather model)</a:t>
            </a:r>
          </a:p>
          <a:p>
            <a:pPr marL="285744" indent="-285744" algn="just" defTabSz="914377">
              <a:buFont typeface="Arial" panose="020B0604020202020204" pitchFamily="34" charset="0"/>
              <a:buChar char="•"/>
              <a:defRPr/>
            </a:pPr>
            <a:r>
              <a:rPr lang="en-US" sz="1200" dirty="0">
                <a:solidFill>
                  <a:srgbClr val="000000"/>
                </a:solidFill>
                <a:latin typeface="Adani Regular" panose="02000503000000020004" pitchFamily="2" charset="0"/>
              </a:rPr>
              <a:t>Collaborated with startups incubated by IIT Mumbai for wind forecast</a:t>
            </a:r>
          </a:p>
          <a:p>
            <a:pPr marL="285744" indent="-285744" algn="just" defTabSz="914377">
              <a:buFont typeface="Arial" panose="020B0604020202020204" pitchFamily="34" charset="0"/>
              <a:buChar char="•"/>
              <a:defRPr/>
            </a:pPr>
            <a:endParaRPr lang="en-US" sz="1300" dirty="0">
              <a:solidFill>
                <a:srgbClr val="000000"/>
              </a:solidFill>
              <a:latin typeface="Adani Regular" panose="02000503000000020004" pitchFamily="2" charset="0"/>
            </a:endParaRPr>
          </a:p>
          <a:p>
            <a:pPr marL="285744" indent="-285744" algn="just" defTabSz="914377">
              <a:buFont typeface="Arial" panose="020B0604020202020204" pitchFamily="34" charset="0"/>
              <a:buChar char="•"/>
              <a:defRPr/>
            </a:pPr>
            <a:endParaRPr lang="en-US" sz="1200" dirty="0">
              <a:solidFill>
                <a:srgbClr val="000000"/>
              </a:solidFill>
              <a:latin typeface="Adani Regular" panose="02000503000000020004" pitchFamily="2" charset="0"/>
            </a:endParaRPr>
          </a:p>
        </p:txBody>
      </p:sp>
      <p:pic>
        <p:nvPicPr>
          <p:cNvPr id="49" name="Graphic 48" descr="Handshake with solid fill">
            <a:extLst>
              <a:ext uri="{FF2B5EF4-FFF2-40B4-BE49-F238E27FC236}">
                <a16:creationId xmlns:a16="http://schemas.microsoft.com/office/drawing/2014/main" id="{03C1808F-BF28-AC18-9F14-A716750F7F9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074299" y="4191000"/>
            <a:ext cx="914400" cy="914400"/>
          </a:xfrm>
          <a:prstGeom prst="rect">
            <a:avLst/>
          </a:prstGeom>
        </p:spPr>
      </p:pic>
    </p:spTree>
    <p:extLst>
      <p:ext uri="{BB962C8B-B14F-4D97-AF65-F5344CB8AC3E}">
        <p14:creationId xmlns:p14="http://schemas.microsoft.com/office/powerpoint/2010/main" val="3525832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C5955-512D-8064-789B-15EF75EF7C4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F7ECB36-659D-1110-82E2-1CF82C411511}"/>
              </a:ext>
            </a:extLst>
          </p:cNvPr>
          <p:cNvSpPr>
            <a:spLocks noChangeAspect="1"/>
          </p:cNvSpPr>
          <p:nvPr/>
        </p:nvSpPr>
        <p:spPr>
          <a:xfrm flipH="1">
            <a:off x="6258588" y="1603375"/>
            <a:ext cx="5534445" cy="22591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55" tIns="46177" rIns="92355" bIns="46177"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9pPr>
          </a:lstStyle>
          <a:p>
            <a:pPr algn="ctr" defTabSz="914377">
              <a:defRPr/>
            </a:pPr>
            <a:endParaRPr lang="en-US" sz="1200">
              <a:solidFill>
                <a:srgbClr val="000000"/>
              </a:solidFill>
              <a:latin typeface="Avenir Next LT Pro Light"/>
            </a:endParaRPr>
          </a:p>
        </p:txBody>
      </p:sp>
      <p:sp>
        <p:nvSpPr>
          <p:cNvPr id="37" name="TextBox 36">
            <a:extLst>
              <a:ext uri="{FF2B5EF4-FFF2-40B4-BE49-F238E27FC236}">
                <a16:creationId xmlns:a16="http://schemas.microsoft.com/office/drawing/2014/main" id="{31A28C6D-98AD-99C8-F759-6F03421649EB}"/>
              </a:ext>
            </a:extLst>
          </p:cNvPr>
          <p:cNvSpPr txBox="1"/>
          <p:nvPr/>
        </p:nvSpPr>
        <p:spPr>
          <a:xfrm>
            <a:off x="380330" y="266702"/>
            <a:ext cx="9449471" cy="420564"/>
          </a:xfrm>
          <a:prstGeom prst="rect">
            <a:avLst/>
          </a:prstGeom>
          <a:noFill/>
        </p:spPr>
        <p:txBody>
          <a:bodyPr wrap="square" lIns="91440" tIns="45720" rIns="91440" bIns="45720" rtlCol="0" anchor="t">
            <a:spAutoFit/>
          </a:bodyPr>
          <a:lstStyle/>
          <a:p>
            <a:pPr defTabSz="914377">
              <a:defRPr/>
            </a:pPr>
            <a:r>
              <a:rPr lang="en-US" sz="2133" b="1" dirty="0">
                <a:solidFill>
                  <a:prstClr val="white"/>
                </a:solidFill>
                <a:latin typeface="Adani Regular"/>
              </a:rPr>
              <a:t>Short Term Forecasting – Technical Approach:</a:t>
            </a:r>
            <a:endParaRPr lang="en-US" sz="2133" b="1" dirty="0">
              <a:solidFill>
                <a:prstClr val="white"/>
              </a:solidFill>
              <a:latin typeface="Adani Regular"/>
              <a:sym typeface="Adani Regular" panose="02000503000000020004" pitchFamily="2" charset="0"/>
            </a:endParaRPr>
          </a:p>
        </p:txBody>
      </p:sp>
      <p:sp>
        <p:nvSpPr>
          <p:cNvPr id="30" name="AutoShape 6" descr="How is agentic AI driving business efficiency in 2025?">
            <a:extLst>
              <a:ext uri="{FF2B5EF4-FFF2-40B4-BE49-F238E27FC236}">
                <a16:creationId xmlns:a16="http://schemas.microsoft.com/office/drawing/2014/main" id="{37F72C78-C1BF-D574-8850-082F043A3F8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219170"/>
            <a:endParaRPr lang="en-US">
              <a:solidFill>
                <a:prstClr val="black"/>
              </a:solidFill>
              <a:latin typeface="Calibri"/>
            </a:endParaRPr>
          </a:p>
        </p:txBody>
      </p:sp>
      <p:graphicFrame>
        <p:nvGraphicFramePr>
          <p:cNvPr id="13" name="Table 12">
            <a:extLst>
              <a:ext uri="{FF2B5EF4-FFF2-40B4-BE49-F238E27FC236}">
                <a16:creationId xmlns:a16="http://schemas.microsoft.com/office/drawing/2014/main" id="{9469A0D1-D55B-0DBE-D298-06A3C32B897D}"/>
              </a:ext>
            </a:extLst>
          </p:cNvPr>
          <p:cNvGraphicFramePr>
            <a:graphicFrameLocks noGrp="1"/>
          </p:cNvGraphicFramePr>
          <p:nvPr/>
        </p:nvGraphicFramePr>
        <p:xfrm>
          <a:off x="429453" y="884256"/>
          <a:ext cx="3189224" cy="5589565"/>
        </p:xfrm>
        <a:graphic>
          <a:graphicData uri="http://schemas.openxmlformats.org/drawingml/2006/table">
            <a:tbl>
              <a:tblPr firstRow="1" bandRow="1">
                <a:tableStyleId>{7DF18680-E054-41AD-8BC1-D1AEF772440D}</a:tableStyleId>
              </a:tblPr>
              <a:tblGrid>
                <a:gridCol w="3189224">
                  <a:extLst>
                    <a:ext uri="{9D8B030D-6E8A-4147-A177-3AD203B41FA5}">
                      <a16:colId xmlns:a16="http://schemas.microsoft.com/office/drawing/2014/main" val="2681140481"/>
                    </a:ext>
                  </a:extLst>
                </a:gridCol>
              </a:tblGrid>
              <a:tr h="692265">
                <a:tc>
                  <a:txBody>
                    <a:bodyPr/>
                    <a:lstStyle/>
                    <a:p>
                      <a:pPr algn="ctr"/>
                      <a:r>
                        <a:rPr lang="en-US" sz="1900" b="1" dirty="0">
                          <a:solidFill>
                            <a:schemeClr val="bg1"/>
                          </a:solidFill>
                          <a:latin typeface="Adani Regular" panose="02000503000000020004" pitchFamily="2" charset="0"/>
                        </a:rPr>
                        <a:t>Data &amp; Sensors</a:t>
                      </a:r>
                      <a:endParaRPr lang="en-IN" sz="1900" b="1" dirty="0">
                        <a:solidFill>
                          <a:schemeClr val="bg1"/>
                        </a:solidFill>
                        <a:latin typeface="Adani Regular" panose="02000503000000020004" pitchFamily="2" charset="0"/>
                      </a:endParaRPr>
                    </a:p>
                  </a:txBody>
                  <a:tcPr>
                    <a:solidFill>
                      <a:srgbClr val="6F5BA5"/>
                    </a:solidFill>
                  </a:tcPr>
                </a:tc>
                <a:extLst>
                  <a:ext uri="{0D108BD9-81ED-4DB2-BD59-A6C34878D82A}">
                    <a16:rowId xmlns:a16="http://schemas.microsoft.com/office/drawing/2014/main" val="2387668643"/>
                  </a:ext>
                </a:extLst>
              </a:tr>
              <a:tr h="4897300">
                <a:tc>
                  <a:txBody>
                    <a:bodyPr/>
                    <a:lstStyle/>
                    <a:p>
                      <a:pPr marL="285750" indent="-285750" algn="just">
                        <a:buFont typeface="Arial" panose="020B0604020202020204" pitchFamily="34" charset="0"/>
                        <a:buChar char="•"/>
                      </a:pPr>
                      <a:r>
                        <a:rPr lang="en-US" sz="1600" dirty="0"/>
                        <a:t>Integrated NWP &amp; satellite-based forecast of </a:t>
                      </a:r>
                      <a:r>
                        <a:rPr lang="en-US" sz="1600" dirty="0" err="1"/>
                        <a:t>SolarGIS</a:t>
                      </a:r>
                      <a:r>
                        <a:rPr lang="en-US" sz="1600" dirty="0"/>
                        <a:t> and </a:t>
                      </a:r>
                      <a:r>
                        <a:rPr lang="en-US" sz="1600" dirty="0" err="1"/>
                        <a:t>Solcast</a:t>
                      </a:r>
                      <a:r>
                        <a:rPr lang="en-US" sz="1600" dirty="0"/>
                        <a:t> data</a:t>
                      </a:r>
                    </a:p>
                    <a:p>
                      <a:pPr marL="285750" indent="-285750" algn="just">
                        <a:buFont typeface="Arial" panose="020B0604020202020204" pitchFamily="34" charset="0"/>
                        <a:buChar char="•"/>
                      </a:pPr>
                      <a:endParaRPr lang="en-US" sz="1600" dirty="0"/>
                    </a:p>
                    <a:p>
                      <a:pPr marL="285750" indent="-285750" algn="just">
                        <a:buFont typeface="Arial" panose="020B0604020202020204" pitchFamily="34" charset="0"/>
                        <a:buChar char="•"/>
                      </a:pPr>
                      <a:endParaRPr lang="en-US" sz="1600" dirty="0"/>
                    </a:p>
                    <a:p>
                      <a:pPr marL="285750" indent="-285750" algn="just">
                        <a:buFont typeface="Arial" panose="020B0604020202020204" pitchFamily="34" charset="0"/>
                        <a:buChar char="•"/>
                      </a:pPr>
                      <a:endParaRPr lang="en-US" sz="1600" dirty="0"/>
                    </a:p>
                    <a:p>
                      <a:pPr marL="285750" indent="-285750" algn="just">
                        <a:buFont typeface="Arial" panose="020B0604020202020204" pitchFamily="34" charset="0"/>
                        <a:buChar char="•"/>
                      </a:pPr>
                      <a:endParaRPr lang="en-US" sz="1600" dirty="0"/>
                    </a:p>
                    <a:p>
                      <a:pPr marL="285750" indent="-285750" algn="just">
                        <a:buFont typeface="Arial" panose="020B0604020202020204" pitchFamily="34" charset="0"/>
                        <a:buChar char="•"/>
                      </a:pPr>
                      <a:endParaRPr lang="en-US" sz="1600" dirty="0"/>
                    </a:p>
                    <a:p>
                      <a:pPr marL="285750" indent="-285750" algn="just">
                        <a:buFont typeface="Arial" panose="020B0604020202020204" pitchFamily="34" charset="0"/>
                        <a:buChar char="•"/>
                      </a:pPr>
                      <a:endParaRPr lang="en-US" sz="1600" dirty="0"/>
                    </a:p>
                    <a:p>
                      <a:pPr marL="285750" indent="-285750" algn="just">
                        <a:buFont typeface="Arial" panose="020B0604020202020204" pitchFamily="34" charset="0"/>
                        <a:buChar char="•"/>
                      </a:pPr>
                      <a:r>
                        <a:rPr lang="en-US" sz="1600" dirty="0"/>
                        <a:t>Integrated visibility meter for fog detection</a:t>
                      </a:r>
                    </a:p>
                    <a:p>
                      <a:pPr marL="285750" indent="-285750" algn="just">
                        <a:buFont typeface="Arial" panose="020B0604020202020204" pitchFamily="34" charset="0"/>
                        <a:buChar char="•"/>
                      </a:pPr>
                      <a:r>
                        <a:rPr lang="en-US" sz="1600" dirty="0"/>
                        <a:t>Integrated sky-imager for real-time cloud monitoring</a:t>
                      </a:r>
                    </a:p>
                    <a:p>
                      <a:pPr marL="285750" indent="-285750" algn="just">
                        <a:buFont typeface="Arial" panose="020B0604020202020204" pitchFamily="34" charset="0"/>
                        <a:buChar char="•"/>
                      </a:pPr>
                      <a:r>
                        <a:rPr lang="en-US" sz="1600" dirty="0"/>
                        <a:t>Integrated AWS for improvement of wind-power forecast</a:t>
                      </a:r>
                    </a:p>
                  </a:txBody>
                  <a:tcPr/>
                </a:tc>
                <a:extLst>
                  <a:ext uri="{0D108BD9-81ED-4DB2-BD59-A6C34878D82A}">
                    <a16:rowId xmlns:a16="http://schemas.microsoft.com/office/drawing/2014/main" val="636045487"/>
                  </a:ext>
                </a:extLst>
              </a:tr>
            </a:tbl>
          </a:graphicData>
        </a:graphic>
      </p:graphicFrame>
      <p:pic>
        <p:nvPicPr>
          <p:cNvPr id="14" name="Picture 13">
            <a:extLst>
              <a:ext uri="{FF2B5EF4-FFF2-40B4-BE49-F238E27FC236}">
                <a16:creationId xmlns:a16="http://schemas.microsoft.com/office/drawing/2014/main" id="{C4ACA254-B6B8-8A5B-8CE1-0EE2804D0EEB}"/>
              </a:ext>
            </a:extLst>
          </p:cNvPr>
          <p:cNvPicPr>
            <a:picLocks noChangeAspect="1"/>
          </p:cNvPicPr>
          <p:nvPr/>
        </p:nvPicPr>
        <p:blipFill>
          <a:blip r:embed="rId3"/>
          <a:stretch>
            <a:fillRect/>
          </a:stretch>
        </p:blipFill>
        <p:spPr>
          <a:xfrm>
            <a:off x="862001" y="2434925"/>
            <a:ext cx="2629291" cy="1374984"/>
          </a:xfrm>
          <a:prstGeom prst="rect">
            <a:avLst/>
          </a:prstGeom>
        </p:spPr>
      </p:pic>
      <p:graphicFrame>
        <p:nvGraphicFramePr>
          <p:cNvPr id="15" name="Table 14">
            <a:extLst>
              <a:ext uri="{FF2B5EF4-FFF2-40B4-BE49-F238E27FC236}">
                <a16:creationId xmlns:a16="http://schemas.microsoft.com/office/drawing/2014/main" id="{EEBEBC65-1434-2A88-D293-EF59EE0B2632}"/>
              </a:ext>
            </a:extLst>
          </p:cNvPr>
          <p:cNvGraphicFramePr>
            <a:graphicFrameLocks noGrp="1"/>
          </p:cNvGraphicFramePr>
          <p:nvPr/>
        </p:nvGraphicFramePr>
        <p:xfrm>
          <a:off x="4501388" y="884258"/>
          <a:ext cx="3189224" cy="2935812"/>
        </p:xfrm>
        <a:graphic>
          <a:graphicData uri="http://schemas.openxmlformats.org/drawingml/2006/table">
            <a:tbl>
              <a:tblPr firstRow="1" bandRow="1">
                <a:tableStyleId>{7DF18680-E054-41AD-8BC1-D1AEF772440D}</a:tableStyleId>
              </a:tblPr>
              <a:tblGrid>
                <a:gridCol w="3189224">
                  <a:extLst>
                    <a:ext uri="{9D8B030D-6E8A-4147-A177-3AD203B41FA5}">
                      <a16:colId xmlns:a16="http://schemas.microsoft.com/office/drawing/2014/main" val="2681140481"/>
                    </a:ext>
                  </a:extLst>
                </a:gridCol>
              </a:tblGrid>
              <a:tr h="660400">
                <a:tc>
                  <a:txBody>
                    <a:bodyPr/>
                    <a:lstStyle/>
                    <a:p>
                      <a:pPr algn="ctr"/>
                      <a:r>
                        <a:rPr lang="en-US" sz="1900" b="1" dirty="0">
                          <a:solidFill>
                            <a:schemeClr val="bg1"/>
                          </a:solidFill>
                          <a:latin typeface="Adani Regular" panose="02000503000000020004" pitchFamily="2" charset="0"/>
                        </a:rPr>
                        <a:t>Hyper-local Weather</a:t>
                      </a:r>
                    </a:p>
                    <a:p>
                      <a:pPr algn="ctr"/>
                      <a:r>
                        <a:rPr lang="en-US" sz="1900" b="1" dirty="0">
                          <a:solidFill>
                            <a:schemeClr val="bg1"/>
                          </a:solidFill>
                          <a:latin typeface="Adani Regular" panose="02000503000000020004" pitchFamily="2" charset="0"/>
                        </a:rPr>
                        <a:t>Models </a:t>
                      </a:r>
                      <a:endParaRPr lang="en-IN" sz="1900" b="1" dirty="0">
                        <a:solidFill>
                          <a:schemeClr val="bg1"/>
                        </a:solidFill>
                        <a:latin typeface="Adani Regular" panose="02000503000000020004" pitchFamily="2" charset="0"/>
                      </a:endParaRPr>
                    </a:p>
                  </a:txBody>
                  <a:tcPr>
                    <a:solidFill>
                      <a:srgbClr val="6F5BA5"/>
                    </a:solidFill>
                  </a:tcPr>
                </a:tc>
                <a:extLst>
                  <a:ext uri="{0D108BD9-81ED-4DB2-BD59-A6C34878D82A}">
                    <a16:rowId xmlns:a16="http://schemas.microsoft.com/office/drawing/2014/main" val="2387668643"/>
                  </a:ext>
                </a:extLst>
              </a:tr>
              <a:tr h="2265252">
                <a:tc>
                  <a:txBody>
                    <a:bodyPr/>
                    <a:lstStyle/>
                    <a:p>
                      <a:pPr marL="285750" indent="-285750" algn="just">
                        <a:buFont typeface="Arial" panose="020B0604020202020204" pitchFamily="34" charset="0"/>
                        <a:buChar char="•"/>
                      </a:pPr>
                      <a:r>
                        <a:rPr lang="en-US" sz="1600" dirty="0">
                          <a:latin typeface="Adani Regular" panose="02000503000000020004" pitchFamily="2" charset="0"/>
                        </a:rPr>
                        <a:t>Hyper-local WRF with 1.6 km resolution  operational for day-ahead</a:t>
                      </a:r>
                    </a:p>
                    <a:p>
                      <a:pPr marL="285750" indent="-285750" algn="just">
                        <a:buFont typeface="Arial" panose="020B0604020202020204" pitchFamily="34" charset="0"/>
                        <a:buChar char="•"/>
                      </a:pPr>
                      <a:endParaRPr lang="en-US" sz="1600" dirty="0">
                        <a:latin typeface="Adani Regular" panose="02000503000000020004" pitchFamily="2" charset="0"/>
                      </a:endParaRPr>
                    </a:p>
                    <a:p>
                      <a:pPr marL="285750" indent="-285750" algn="just">
                        <a:buFont typeface="Arial" panose="020B0604020202020204" pitchFamily="34" charset="0"/>
                        <a:buChar char="•"/>
                      </a:pPr>
                      <a:r>
                        <a:rPr lang="en-US" sz="1600" dirty="0">
                          <a:latin typeface="Adani Regular" panose="02000503000000020004" pitchFamily="2" charset="0"/>
                        </a:rPr>
                        <a:t>The model is consuming input from multiple global weather sources</a:t>
                      </a:r>
                    </a:p>
                  </a:txBody>
                  <a:tcPr/>
                </a:tc>
                <a:extLst>
                  <a:ext uri="{0D108BD9-81ED-4DB2-BD59-A6C34878D82A}">
                    <a16:rowId xmlns:a16="http://schemas.microsoft.com/office/drawing/2014/main" val="636045487"/>
                  </a:ext>
                </a:extLst>
              </a:tr>
            </a:tbl>
          </a:graphicData>
        </a:graphic>
      </p:graphicFrame>
      <p:sp>
        <p:nvSpPr>
          <p:cNvPr id="16" name="TextBox 15">
            <a:extLst>
              <a:ext uri="{FF2B5EF4-FFF2-40B4-BE49-F238E27FC236}">
                <a16:creationId xmlns:a16="http://schemas.microsoft.com/office/drawing/2014/main" id="{B0263D26-477E-377D-E518-4230A71A23C3}"/>
              </a:ext>
            </a:extLst>
          </p:cNvPr>
          <p:cNvSpPr txBox="1"/>
          <p:nvPr/>
        </p:nvSpPr>
        <p:spPr>
          <a:xfrm>
            <a:off x="4890327" y="3976654"/>
            <a:ext cx="2349105" cy="307777"/>
          </a:xfrm>
          <a:prstGeom prst="rect">
            <a:avLst/>
          </a:prstGeom>
          <a:noFill/>
        </p:spPr>
        <p:txBody>
          <a:bodyPr wrap="none" rtlCol="0">
            <a:spAutoFit/>
          </a:bodyPr>
          <a:lstStyle/>
          <a:p>
            <a:pPr defTabSz="1219170"/>
            <a:r>
              <a:rPr lang="en-US" sz="1400" dirty="0">
                <a:solidFill>
                  <a:prstClr val="black"/>
                </a:solidFill>
                <a:latin typeface="Calibri"/>
              </a:rPr>
              <a:t>WRF model output in STF GUI</a:t>
            </a:r>
          </a:p>
        </p:txBody>
      </p:sp>
      <p:pic>
        <p:nvPicPr>
          <p:cNvPr id="18" name="Picture 17">
            <a:extLst>
              <a:ext uri="{FF2B5EF4-FFF2-40B4-BE49-F238E27FC236}">
                <a16:creationId xmlns:a16="http://schemas.microsoft.com/office/drawing/2014/main" id="{FE15B220-BA0E-EA5A-FA3C-44838E037FBD}"/>
              </a:ext>
            </a:extLst>
          </p:cNvPr>
          <p:cNvPicPr>
            <a:picLocks noChangeAspect="1"/>
          </p:cNvPicPr>
          <p:nvPr/>
        </p:nvPicPr>
        <p:blipFill>
          <a:blip r:embed="rId4"/>
          <a:srcRect t="7882"/>
          <a:stretch/>
        </p:blipFill>
        <p:spPr>
          <a:xfrm>
            <a:off x="3789395" y="4498235"/>
            <a:ext cx="4465895" cy="1706437"/>
          </a:xfrm>
          <a:prstGeom prst="rect">
            <a:avLst/>
          </a:prstGeom>
        </p:spPr>
      </p:pic>
      <p:graphicFrame>
        <p:nvGraphicFramePr>
          <p:cNvPr id="19" name="Table 18">
            <a:extLst>
              <a:ext uri="{FF2B5EF4-FFF2-40B4-BE49-F238E27FC236}">
                <a16:creationId xmlns:a16="http://schemas.microsoft.com/office/drawing/2014/main" id="{99E96F52-49A1-562B-8DD2-FE7DC733FFEA}"/>
              </a:ext>
            </a:extLst>
          </p:cNvPr>
          <p:cNvGraphicFramePr>
            <a:graphicFrameLocks noGrp="1"/>
          </p:cNvGraphicFramePr>
          <p:nvPr/>
        </p:nvGraphicFramePr>
        <p:xfrm>
          <a:off x="8479536" y="884258"/>
          <a:ext cx="3189224" cy="2925654"/>
        </p:xfrm>
        <a:graphic>
          <a:graphicData uri="http://schemas.openxmlformats.org/drawingml/2006/table">
            <a:tbl>
              <a:tblPr firstRow="1" bandRow="1">
                <a:tableStyleId>{7DF18680-E054-41AD-8BC1-D1AEF772440D}</a:tableStyleId>
              </a:tblPr>
              <a:tblGrid>
                <a:gridCol w="3189224">
                  <a:extLst>
                    <a:ext uri="{9D8B030D-6E8A-4147-A177-3AD203B41FA5}">
                      <a16:colId xmlns:a16="http://schemas.microsoft.com/office/drawing/2014/main" val="2681140481"/>
                    </a:ext>
                  </a:extLst>
                </a:gridCol>
              </a:tblGrid>
              <a:tr h="566911">
                <a:tc>
                  <a:txBody>
                    <a:bodyPr/>
                    <a:lstStyle/>
                    <a:p>
                      <a:pPr algn="ctr"/>
                      <a:r>
                        <a:rPr lang="en-US" sz="1900" b="1" dirty="0">
                          <a:solidFill>
                            <a:schemeClr val="bg1"/>
                          </a:solidFill>
                          <a:latin typeface="Adani Regular" panose="02000503000000020004" pitchFamily="2" charset="0"/>
                        </a:rPr>
                        <a:t>Deep Learning Models</a:t>
                      </a:r>
                      <a:endParaRPr lang="en-IN" sz="1900" b="1" dirty="0">
                        <a:solidFill>
                          <a:schemeClr val="bg1"/>
                        </a:solidFill>
                        <a:latin typeface="Adani Regular" panose="02000503000000020004" pitchFamily="2" charset="0"/>
                      </a:endParaRPr>
                    </a:p>
                  </a:txBody>
                  <a:tcPr>
                    <a:solidFill>
                      <a:srgbClr val="6F5BA5"/>
                    </a:solidFill>
                  </a:tcPr>
                </a:tc>
                <a:extLst>
                  <a:ext uri="{0D108BD9-81ED-4DB2-BD59-A6C34878D82A}">
                    <a16:rowId xmlns:a16="http://schemas.microsoft.com/office/drawing/2014/main" val="2387668643"/>
                  </a:ext>
                </a:extLst>
              </a:tr>
              <a:tr h="2358743">
                <a:tc>
                  <a:txBody>
                    <a:bodyPr/>
                    <a:lstStyle/>
                    <a:p>
                      <a:pPr marL="285750" indent="-285750" algn="just">
                        <a:buFont typeface="Arial" panose="020B0604020202020204" pitchFamily="34" charset="0"/>
                        <a:buChar char="•"/>
                      </a:pPr>
                      <a:r>
                        <a:rPr lang="en-US" sz="1600" dirty="0">
                          <a:latin typeface="Adani Regular" panose="02000503000000020004" pitchFamily="2" charset="0"/>
                        </a:rPr>
                        <a:t>Deep-learning model based intraday forecast is generated for solar &amp; wind</a:t>
                      </a:r>
                    </a:p>
                    <a:p>
                      <a:pPr marL="285750" indent="-285750" algn="just">
                        <a:buFont typeface="Arial" panose="020B0604020202020204" pitchFamily="34" charset="0"/>
                        <a:buChar char="•"/>
                      </a:pPr>
                      <a:endParaRPr lang="en-US" sz="1600" dirty="0">
                        <a:latin typeface="Adani Regular" panose="02000503000000020004" pitchFamily="2" charset="0"/>
                      </a:endParaRPr>
                    </a:p>
                    <a:p>
                      <a:pPr marL="285750" indent="-285750" algn="just">
                        <a:buFont typeface="Arial" panose="020B0604020202020204" pitchFamily="34" charset="0"/>
                        <a:buChar char="•"/>
                      </a:pPr>
                      <a:r>
                        <a:rPr lang="en-US" sz="1600" dirty="0">
                          <a:latin typeface="Adani Regular" panose="02000503000000020004" pitchFamily="2" charset="0"/>
                        </a:rPr>
                        <a:t>Scaling them to all in-house farms</a:t>
                      </a:r>
                    </a:p>
                  </a:txBody>
                  <a:tcPr/>
                </a:tc>
                <a:extLst>
                  <a:ext uri="{0D108BD9-81ED-4DB2-BD59-A6C34878D82A}">
                    <a16:rowId xmlns:a16="http://schemas.microsoft.com/office/drawing/2014/main" val="636045487"/>
                  </a:ext>
                </a:extLst>
              </a:tr>
            </a:tbl>
          </a:graphicData>
        </a:graphic>
      </p:graphicFrame>
      <p:sp>
        <p:nvSpPr>
          <p:cNvPr id="20" name="TextBox 19">
            <a:extLst>
              <a:ext uri="{FF2B5EF4-FFF2-40B4-BE49-F238E27FC236}">
                <a16:creationId xmlns:a16="http://schemas.microsoft.com/office/drawing/2014/main" id="{1142A3D6-58B2-848C-88D5-9CDF8EF7A898}"/>
              </a:ext>
            </a:extLst>
          </p:cNvPr>
          <p:cNvSpPr txBox="1"/>
          <p:nvPr/>
        </p:nvSpPr>
        <p:spPr>
          <a:xfrm>
            <a:off x="8519793" y="3941832"/>
            <a:ext cx="3055180" cy="523220"/>
          </a:xfrm>
          <a:prstGeom prst="rect">
            <a:avLst/>
          </a:prstGeom>
          <a:noFill/>
        </p:spPr>
        <p:txBody>
          <a:bodyPr wrap="square" rtlCol="0">
            <a:spAutoFit/>
          </a:bodyPr>
          <a:lstStyle/>
          <a:p>
            <a:pPr algn="ctr" defTabSz="1219170"/>
            <a:r>
              <a:rPr lang="en-US" sz="1400" dirty="0">
                <a:solidFill>
                  <a:prstClr val="black"/>
                </a:solidFill>
                <a:latin typeface="Calibri"/>
              </a:rPr>
              <a:t>Deep learning model output for solar plant</a:t>
            </a:r>
          </a:p>
        </p:txBody>
      </p:sp>
      <p:pic>
        <p:nvPicPr>
          <p:cNvPr id="21" name="Picture 20">
            <a:extLst>
              <a:ext uri="{FF2B5EF4-FFF2-40B4-BE49-F238E27FC236}">
                <a16:creationId xmlns:a16="http://schemas.microsoft.com/office/drawing/2014/main" id="{83F438DF-0541-9137-66FA-C73A613D2362}"/>
              </a:ext>
            </a:extLst>
          </p:cNvPr>
          <p:cNvPicPr>
            <a:picLocks noChangeAspect="1"/>
          </p:cNvPicPr>
          <p:nvPr/>
        </p:nvPicPr>
        <p:blipFill>
          <a:blip r:embed="rId5"/>
          <a:stretch>
            <a:fillRect/>
          </a:stretch>
        </p:blipFill>
        <p:spPr>
          <a:xfrm>
            <a:off x="8573324" y="4478246"/>
            <a:ext cx="3001648" cy="1705967"/>
          </a:xfrm>
          <a:prstGeom prst="rect">
            <a:avLst/>
          </a:prstGeom>
        </p:spPr>
      </p:pic>
    </p:spTree>
    <p:extLst>
      <p:ext uri="{BB962C8B-B14F-4D97-AF65-F5344CB8AC3E}">
        <p14:creationId xmlns:p14="http://schemas.microsoft.com/office/powerpoint/2010/main" val="2980966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2FBF0-75CD-4C35-4210-503544DD844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7731102-8783-52C5-2260-9B4DFB25005D}"/>
              </a:ext>
            </a:extLst>
          </p:cNvPr>
          <p:cNvSpPr>
            <a:spLocks noChangeAspect="1"/>
          </p:cNvSpPr>
          <p:nvPr/>
        </p:nvSpPr>
        <p:spPr>
          <a:xfrm flipH="1">
            <a:off x="6258588" y="1603375"/>
            <a:ext cx="5534445" cy="22591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55" tIns="46177" rIns="92355" bIns="46177"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9pPr>
          </a:lstStyle>
          <a:p>
            <a:pPr algn="ctr" defTabSz="914377">
              <a:defRPr/>
            </a:pPr>
            <a:endParaRPr lang="en-US" sz="1200">
              <a:solidFill>
                <a:srgbClr val="000000"/>
              </a:solidFill>
              <a:latin typeface="Avenir Next LT Pro Light"/>
            </a:endParaRPr>
          </a:p>
        </p:txBody>
      </p:sp>
      <p:sp>
        <p:nvSpPr>
          <p:cNvPr id="37" name="TextBox 36">
            <a:extLst>
              <a:ext uri="{FF2B5EF4-FFF2-40B4-BE49-F238E27FC236}">
                <a16:creationId xmlns:a16="http://schemas.microsoft.com/office/drawing/2014/main" id="{8028F391-3975-42FB-4A31-D255409580B1}"/>
              </a:ext>
            </a:extLst>
          </p:cNvPr>
          <p:cNvSpPr txBox="1"/>
          <p:nvPr/>
        </p:nvSpPr>
        <p:spPr>
          <a:xfrm>
            <a:off x="380330" y="266702"/>
            <a:ext cx="9881271" cy="359009"/>
          </a:xfrm>
          <a:prstGeom prst="rect">
            <a:avLst/>
          </a:prstGeom>
          <a:noFill/>
        </p:spPr>
        <p:txBody>
          <a:bodyPr wrap="square" lIns="91440" tIns="45720" rIns="91440" bIns="45720" rtlCol="0" anchor="t">
            <a:spAutoFit/>
          </a:bodyPr>
          <a:lstStyle/>
          <a:p>
            <a:pPr defTabSz="914377">
              <a:defRPr/>
            </a:pPr>
            <a:r>
              <a:rPr lang="en-US" sz="1733" b="1" dirty="0">
                <a:solidFill>
                  <a:prstClr val="white"/>
                </a:solidFill>
                <a:latin typeface="Adani Regular"/>
              </a:rPr>
              <a:t>Key Challenges in Weather Forecasting: India vs. Mid-Latitudes (with seasonal context) :</a:t>
            </a:r>
            <a:endParaRPr lang="en-US" sz="1733" b="1" dirty="0">
              <a:solidFill>
                <a:prstClr val="white"/>
              </a:solidFill>
              <a:latin typeface="Adani Regular"/>
              <a:sym typeface="Adani Regular" panose="02000503000000020004" pitchFamily="2" charset="0"/>
            </a:endParaRPr>
          </a:p>
        </p:txBody>
      </p:sp>
      <p:sp>
        <p:nvSpPr>
          <p:cNvPr id="30" name="AutoShape 6" descr="How is agentic AI driving business efficiency in 2025?">
            <a:extLst>
              <a:ext uri="{FF2B5EF4-FFF2-40B4-BE49-F238E27FC236}">
                <a16:creationId xmlns:a16="http://schemas.microsoft.com/office/drawing/2014/main" id="{F9EE5940-34B7-59A2-0272-23B1F33A3DA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219170"/>
            <a:endParaRPr lang="en-US">
              <a:solidFill>
                <a:prstClr val="black"/>
              </a:solidFill>
              <a:latin typeface="Calibri"/>
            </a:endParaRPr>
          </a:p>
        </p:txBody>
      </p:sp>
      <p:graphicFrame>
        <p:nvGraphicFramePr>
          <p:cNvPr id="2" name="Table 1">
            <a:extLst>
              <a:ext uri="{FF2B5EF4-FFF2-40B4-BE49-F238E27FC236}">
                <a16:creationId xmlns:a16="http://schemas.microsoft.com/office/drawing/2014/main" id="{57EA6633-0BDD-9F2F-225B-F3A24B31A75F}"/>
              </a:ext>
            </a:extLst>
          </p:cNvPr>
          <p:cNvGraphicFramePr>
            <a:graphicFrameLocks noGrp="1"/>
          </p:cNvGraphicFramePr>
          <p:nvPr/>
        </p:nvGraphicFramePr>
        <p:xfrm>
          <a:off x="304800" y="889000"/>
          <a:ext cx="11277600" cy="5896186"/>
        </p:xfrm>
        <a:graphic>
          <a:graphicData uri="http://schemas.openxmlformats.org/drawingml/2006/table">
            <a:tbl>
              <a:tblPr firstRow="1" bandRow="1">
                <a:tableStyleId>{17292A2E-F333-43FB-9621-5CBBE7FDCDCB}</a:tableStyleId>
              </a:tblPr>
              <a:tblGrid>
                <a:gridCol w="3759200">
                  <a:extLst>
                    <a:ext uri="{9D8B030D-6E8A-4147-A177-3AD203B41FA5}">
                      <a16:colId xmlns:a16="http://schemas.microsoft.com/office/drawing/2014/main" val="2426978775"/>
                    </a:ext>
                  </a:extLst>
                </a:gridCol>
                <a:gridCol w="3759200">
                  <a:extLst>
                    <a:ext uri="{9D8B030D-6E8A-4147-A177-3AD203B41FA5}">
                      <a16:colId xmlns:a16="http://schemas.microsoft.com/office/drawing/2014/main" val="1703505927"/>
                    </a:ext>
                  </a:extLst>
                </a:gridCol>
                <a:gridCol w="3759200">
                  <a:extLst>
                    <a:ext uri="{9D8B030D-6E8A-4147-A177-3AD203B41FA5}">
                      <a16:colId xmlns:a16="http://schemas.microsoft.com/office/drawing/2014/main" val="3966402279"/>
                    </a:ext>
                  </a:extLst>
                </a:gridCol>
              </a:tblGrid>
              <a:tr h="494453">
                <a:tc>
                  <a:txBody>
                    <a:bodyPr/>
                    <a:lstStyle/>
                    <a:p>
                      <a:pPr>
                        <a:buNone/>
                      </a:pPr>
                      <a:r>
                        <a:rPr lang="en-US" sz="1400" b="1" dirty="0">
                          <a:latin typeface="Adani Regular" panose="02000503000000020004" pitchFamily="2" charset="0"/>
                        </a:rPr>
                        <a:t>Aspect</a:t>
                      </a:r>
                      <a:endParaRPr lang="en-US" sz="1400" dirty="0">
                        <a:latin typeface="Adani Regular" panose="02000503000000020004" pitchFamily="2"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400" b="1">
                          <a:latin typeface="Adani Regular" panose="02000503000000020004" pitchFamily="2" charset="0"/>
                        </a:rPr>
                        <a:t>India (Tropical Monsoon)</a:t>
                      </a:r>
                      <a:endParaRPr lang="en-US" sz="1400">
                        <a:latin typeface="Adani Regular" panose="02000503000000020004" pitchFamily="2"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400" b="1">
                          <a:latin typeface="Adani Regular" panose="02000503000000020004" pitchFamily="2" charset="0"/>
                        </a:rPr>
                        <a:t>Mid-Latitudes (Europe/US)</a:t>
                      </a:r>
                      <a:endParaRPr lang="en-US" sz="1400">
                        <a:latin typeface="Adani Regular" panose="02000503000000020004" pitchFamily="2"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1536996"/>
                  </a:ext>
                </a:extLst>
              </a:tr>
              <a:tr h="762000">
                <a:tc>
                  <a:txBody>
                    <a:bodyPr/>
                    <a:lstStyle/>
                    <a:p>
                      <a:pPr>
                        <a:buNone/>
                      </a:pPr>
                      <a:r>
                        <a:rPr lang="en-US" sz="1400" b="1" dirty="0">
                          <a:latin typeface="Adani Regular" panose="02000503000000020004" pitchFamily="2" charset="0"/>
                        </a:rPr>
                        <a:t>Seasonality &amp; Variability</a:t>
                      </a:r>
                      <a:endParaRPr lang="en-US" sz="1400" dirty="0">
                        <a:latin typeface="Adani Regular" panose="02000503000000020004" pitchFamily="2"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buNone/>
                      </a:pPr>
                      <a:r>
                        <a:rPr lang="en-US" sz="1400" dirty="0">
                          <a:latin typeface="Adani Regular" panose="02000503000000020004" pitchFamily="2" charset="0"/>
                        </a:rPr>
                        <a:t>Highly </a:t>
                      </a:r>
                      <a:r>
                        <a:rPr lang="en-US" sz="1400" b="1" dirty="0">
                          <a:latin typeface="Adani Regular" panose="02000503000000020004" pitchFamily="2" charset="0"/>
                        </a:rPr>
                        <a:t>monsoon-driven</a:t>
                      </a:r>
                      <a:r>
                        <a:rPr lang="en-US" sz="1400" dirty="0">
                          <a:latin typeface="Adani Regular" panose="02000503000000020004" pitchFamily="2" charset="0"/>
                        </a:rPr>
                        <a:t> with abrupt transitions; active/break cycles (June–Sept)</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buNone/>
                      </a:pPr>
                      <a:r>
                        <a:rPr lang="en-US" sz="1400" dirty="0">
                          <a:latin typeface="Adani Regular" panose="02000503000000020004" pitchFamily="2" charset="0"/>
                        </a:rPr>
                        <a:t>Predictable seasonal cycles (summer/winter) with gradual transitions</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1935537"/>
                  </a:ext>
                </a:extLst>
              </a:tr>
              <a:tr h="975360">
                <a:tc>
                  <a:txBody>
                    <a:bodyPr/>
                    <a:lstStyle/>
                    <a:p>
                      <a:pPr>
                        <a:buNone/>
                      </a:pPr>
                      <a:r>
                        <a:rPr lang="en-US" sz="1400" b="1" dirty="0">
                          <a:latin typeface="Adani Regular" panose="02000503000000020004" pitchFamily="2" charset="0"/>
                        </a:rPr>
                        <a:t>Cloud &amp; Irradiance Behavior</a:t>
                      </a:r>
                      <a:endParaRPr lang="en-US" sz="1400" dirty="0">
                        <a:latin typeface="Adani Regular" panose="02000503000000020004" pitchFamily="2"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buNone/>
                      </a:pPr>
                      <a:r>
                        <a:rPr lang="en-US" sz="1400" dirty="0">
                          <a:latin typeface="Adani Regular" panose="02000503000000020004" pitchFamily="2" charset="0"/>
                        </a:rPr>
                        <a:t>Rapid convective cloud formation, localized thunderstorms (Pre-monsoon: Mar–Jun; Monsoon: Jun–Sept); aerosol/dust events (Mar–Jun, Dec–Feb)</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buNone/>
                      </a:pPr>
                      <a:r>
                        <a:rPr lang="en-US" sz="1400" dirty="0">
                          <a:latin typeface="Adani Regular" panose="02000503000000020004" pitchFamily="2" charset="0"/>
                        </a:rPr>
                        <a:t>Stratiform cloud systems dominate (Winter: Nov–Mar)</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14956944"/>
                  </a:ext>
                </a:extLst>
              </a:tr>
              <a:tr h="762000">
                <a:tc>
                  <a:txBody>
                    <a:bodyPr/>
                    <a:lstStyle/>
                    <a:p>
                      <a:pPr>
                        <a:buNone/>
                      </a:pPr>
                      <a:r>
                        <a:rPr lang="en-US" sz="1400" b="1" dirty="0">
                          <a:latin typeface="Adani Regular" panose="02000503000000020004" pitchFamily="2" charset="0"/>
                        </a:rPr>
                        <a:t>Wind Patterns</a:t>
                      </a:r>
                      <a:endParaRPr lang="en-US" sz="1400" dirty="0">
                        <a:latin typeface="Adani Regular" panose="02000503000000020004" pitchFamily="2"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buNone/>
                      </a:pPr>
                      <a:r>
                        <a:rPr lang="en-US" sz="1400" dirty="0">
                          <a:latin typeface="Adani Regular" panose="02000503000000020004" pitchFamily="2" charset="0"/>
                        </a:rPr>
                        <a:t>Strong diurnal sea-breeze effects (Apr–Sept), sudden gust fronts, monsoon lows (Jul–Sept)</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buNone/>
                      </a:pPr>
                      <a:r>
                        <a:rPr lang="en-US" sz="1400" dirty="0">
                          <a:latin typeface="Adani Regular" panose="02000503000000020004" pitchFamily="2" charset="0"/>
                        </a:rPr>
                        <a:t>Jet stream-driven systems; frontal passages (Winter/Spring: Nov–Apr)</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5515760"/>
                  </a:ext>
                </a:extLst>
              </a:tr>
              <a:tr h="548640">
                <a:tc>
                  <a:txBody>
                    <a:bodyPr/>
                    <a:lstStyle/>
                    <a:p>
                      <a:pPr>
                        <a:buNone/>
                      </a:pPr>
                      <a:r>
                        <a:rPr lang="en-US" sz="1400" b="1" dirty="0">
                          <a:latin typeface="Adani Regular" panose="02000503000000020004" pitchFamily="2" charset="0"/>
                        </a:rPr>
                        <a:t>Forecast Horizon Reliability</a:t>
                      </a:r>
                      <a:endParaRPr lang="en-US" sz="1400" dirty="0">
                        <a:latin typeface="Adani Regular" panose="02000503000000020004" pitchFamily="2"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buNone/>
                      </a:pPr>
                      <a:r>
                        <a:rPr lang="en-US" sz="1400" dirty="0">
                          <a:latin typeface="Adani Regular" panose="02000503000000020004" pitchFamily="2" charset="0"/>
                        </a:rPr>
                        <a:t>Day-ahead forecasts degrade during active/break monsoon phases (Jun–Sept)</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buNone/>
                      </a:pPr>
                      <a:r>
                        <a:rPr lang="en-US" sz="1400" dirty="0">
                          <a:latin typeface="Adani Regular" panose="02000503000000020004" pitchFamily="2" charset="0"/>
                        </a:rPr>
                        <a:t>Day-ahead forecasts relatively stable year-round</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1026940"/>
                  </a:ext>
                </a:extLst>
              </a:tr>
              <a:tr h="494453">
                <a:tc>
                  <a:txBody>
                    <a:bodyPr/>
                    <a:lstStyle/>
                    <a:p>
                      <a:pPr>
                        <a:buNone/>
                      </a:pPr>
                      <a:r>
                        <a:rPr lang="en-US" sz="1400" b="1" dirty="0">
                          <a:latin typeface="Adani Regular" panose="02000503000000020004" pitchFamily="2" charset="0"/>
                        </a:rPr>
                        <a:t>Data Gaps</a:t>
                      </a:r>
                      <a:endParaRPr lang="en-US" sz="1400" dirty="0">
                        <a:latin typeface="Adani Regular" panose="02000503000000020004" pitchFamily="2"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buNone/>
                      </a:pPr>
                      <a:r>
                        <a:rPr lang="en-US" sz="1400" dirty="0">
                          <a:latin typeface="Adani Regular" panose="02000503000000020004" pitchFamily="2" charset="0"/>
                        </a:rPr>
                        <a:t>Sparse radar/aerosol network year-round</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buNone/>
                      </a:pPr>
                      <a:r>
                        <a:rPr lang="en-US" sz="1400" dirty="0">
                          <a:latin typeface="Adani Regular" panose="02000503000000020004" pitchFamily="2" charset="0"/>
                        </a:rPr>
                        <a:t>Dense observation networks year-round</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5302287"/>
                  </a:ext>
                </a:extLst>
              </a:tr>
              <a:tr h="762000">
                <a:tc>
                  <a:txBody>
                    <a:bodyPr/>
                    <a:lstStyle/>
                    <a:p>
                      <a:pPr>
                        <a:buNone/>
                      </a:pPr>
                      <a:r>
                        <a:rPr lang="en-US" sz="1400" b="1">
                          <a:latin typeface="Adani Regular" panose="02000503000000020004" pitchFamily="2" charset="0"/>
                        </a:rPr>
                        <a:t>Extreme Events</a:t>
                      </a:r>
                      <a:endParaRPr lang="en-US" sz="1400">
                        <a:latin typeface="Adani Regular" panose="02000503000000020004" pitchFamily="2"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buNone/>
                      </a:pPr>
                      <a:r>
                        <a:rPr lang="en-US" sz="1400" dirty="0">
                          <a:latin typeface="Adani Regular" panose="02000503000000020004" pitchFamily="2" charset="0"/>
                        </a:rPr>
                        <a:t>Cyclones (Apr–Jun &amp; Oct–Nov), monsoon depressions (Jul–Sept), heatwaves (Mar–Jun), dust storms (Apr–Jun)</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buNone/>
                      </a:pPr>
                      <a:r>
                        <a:rPr lang="en-US" sz="1400" dirty="0">
                          <a:latin typeface="Adani Regular" panose="02000503000000020004" pitchFamily="2" charset="0"/>
                        </a:rPr>
                        <a:t>Winter storms (Nov–Mar), heatwaves (Jun–Aug), wildfires (Jul–Sept)</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1457189"/>
                  </a:ext>
                </a:extLst>
              </a:tr>
              <a:tr h="548640">
                <a:tc>
                  <a:txBody>
                    <a:bodyPr/>
                    <a:lstStyle/>
                    <a:p>
                      <a:pPr>
                        <a:buNone/>
                      </a:pPr>
                      <a:r>
                        <a:rPr lang="en-US" sz="1400" b="1">
                          <a:latin typeface="Adani Regular" panose="02000503000000020004" pitchFamily="2" charset="0"/>
                        </a:rPr>
                        <a:t>Aerosols &amp; Humidity</a:t>
                      </a:r>
                      <a:endParaRPr lang="en-US" sz="1400">
                        <a:latin typeface="Adani Regular" panose="02000503000000020004" pitchFamily="2"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buNone/>
                      </a:pPr>
                      <a:r>
                        <a:rPr lang="en-US" sz="1400" dirty="0">
                          <a:latin typeface="Adani Regular" panose="02000503000000020004" pitchFamily="2" charset="0"/>
                        </a:rPr>
                        <a:t>High aerosol load (dust: Mar–Jun; haze: Dec–Feb), high humidity (Jun–Sept)</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buNone/>
                      </a:pPr>
                      <a:r>
                        <a:rPr lang="en-US" sz="1400" dirty="0">
                          <a:latin typeface="Adani Regular" panose="02000503000000020004" pitchFamily="2" charset="0"/>
                        </a:rPr>
                        <a:t>Aerosol impact minor; humidity less variable</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9989086"/>
                  </a:ext>
                </a:extLst>
              </a:tr>
              <a:tr h="548640">
                <a:tc>
                  <a:txBody>
                    <a:bodyPr/>
                    <a:lstStyle/>
                    <a:p>
                      <a:pPr>
                        <a:buNone/>
                      </a:pPr>
                      <a:r>
                        <a:rPr lang="en-US" sz="1400" b="1">
                          <a:latin typeface="Adani Regular" panose="02000503000000020004" pitchFamily="2" charset="0"/>
                        </a:rPr>
                        <a:t>Topography Influence</a:t>
                      </a:r>
                      <a:endParaRPr lang="en-US" sz="1400">
                        <a:latin typeface="Adani Regular" panose="02000503000000020004" pitchFamily="2" charset="0"/>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buNone/>
                      </a:pPr>
                      <a:r>
                        <a:rPr lang="en-US" sz="1400" dirty="0">
                          <a:latin typeface="Adani Regular" panose="02000503000000020004" pitchFamily="2" charset="0"/>
                        </a:rPr>
                        <a:t>Complex terrain effects year-round (Western Ghats, Himalayas)</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buNone/>
                      </a:pPr>
                      <a:r>
                        <a:rPr lang="en-US" sz="1400" dirty="0">
                          <a:latin typeface="Adani Regular" panose="02000503000000020004" pitchFamily="2" charset="0"/>
                        </a:rPr>
                        <a:t>Terrain effects moderate year-round</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1705570"/>
                  </a:ext>
                </a:extLst>
              </a:tr>
            </a:tbl>
          </a:graphicData>
        </a:graphic>
      </p:graphicFrame>
    </p:spTree>
    <p:extLst>
      <p:ext uri="{BB962C8B-B14F-4D97-AF65-F5344CB8AC3E}">
        <p14:creationId xmlns:p14="http://schemas.microsoft.com/office/powerpoint/2010/main" val="3190494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EBAF6-C0A7-1683-24A9-0B063919770A}"/>
            </a:ext>
          </a:extLst>
        </p:cNvPr>
        <p:cNvGrpSpPr/>
        <p:nvPr/>
      </p:nvGrpSpPr>
      <p:grpSpPr>
        <a:xfrm>
          <a:off x="0" y="0"/>
          <a:ext cx="0" cy="0"/>
          <a:chOff x="0" y="0"/>
          <a:chExt cx="0" cy="0"/>
        </a:xfrm>
      </p:grpSpPr>
      <p:sp>
        <p:nvSpPr>
          <p:cNvPr id="37" name="TextBox 36">
            <a:extLst>
              <a:ext uri="{FF2B5EF4-FFF2-40B4-BE49-F238E27FC236}">
                <a16:creationId xmlns:a16="http://schemas.microsoft.com/office/drawing/2014/main" id="{98BAE9C7-F655-0997-1A1A-7D5461BE2C1A}"/>
              </a:ext>
            </a:extLst>
          </p:cNvPr>
          <p:cNvSpPr txBox="1"/>
          <p:nvPr/>
        </p:nvSpPr>
        <p:spPr>
          <a:xfrm>
            <a:off x="380330" y="266702"/>
            <a:ext cx="9449471" cy="420564"/>
          </a:xfrm>
          <a:prstGeom prst="rect">
            <a:avLst/>
          </a:prstGeom>
          <a:noFill/>
        </p:spPr>
        <p:txBody>
          <a:bodyPr wrap="square" lIns="91440" tIns="45720" rIns="91440" bIns="45720" rtlCol="0" anchor="t">
            <a:spAutoFit/>
          </a:bodyPr>
          <a:lstStyle/>
          <a:p>
            <a:pPr defTabSz="914377">
              <a:defRPr/>
            </a:pPr>
            <a:r>
              <a:rPr lang="en-US" sz="2133" b="1" dirty="0">
                <a:solidFill>
                  <a:prstClr val="white"/>
                </a:solidFill>
                <a:latin typeface="Adani Regular"/>
              </a:rPr>
              <a:t>Key Challenges in Weather Forecasting: India (with seasonal context) :</a:t>
            </a:r>
            <a:endParaRPr lang="en-US" sz="2133" b="1" dirty="0">
              <a:solidFill>
                <a:prstClr val="white"/>
              </a:solidFill>
              <a:latin typeface="Adani Regular"/>
              <a:sym typeface="Adani Regular" panose="02000503000000020004" pitchFamily="2" charset="0"/>
            </a:endParaRPr>
          </a:p>
        </p:txBody>
      </p:sp>
      <p:sp>
        <p:nvSpPr>
          <p:cNvPr id="30" name="AutoShape 6" descr="How is agentic AI driving business efficiency in 2025?">
            <a:extLst>
              <a:ext uri="{FF2B5EF4-FFF2-40B4-BE49-F238E27FC236}">
                <a16:creationId xmlns:a16="http://schemas.microsoft.com/office/drawing/2014/main" id="{39DA18EB-19FE-D574-2754-3B9C408A2F8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219170"/>
            <a:endParaRPr lang="en-US">
              <a:solidFill>
                <a:prstClr val="black"/>
              </a:solidFill>
              <a:latin typeface="Calibri"/>
            </a:endParaRPr>
          </a:p>
        </p:txBody>
      </p:sp>
      <p:pic>
        <p:nvPicPr>
          <p:cNvPr id="8194" name="Picture 2">
            <a:extLst>
              <a:ext uri="{FF2B5EF4-FFF2-40B4-BE49-F238E27FC236}">
                <a16:creationId xmlns:a16="http://schemas.microsoft.com/office/drawing/2014/main" id="{F94D19C2-7501-1190-4720-2BBBC031595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924"/>
          <a:stretch>
            <a:fillRect/>
          </a:stretch>
        </p:blipFill>
        <p:spPr bwMode="auto">
          <a:xfrm>
            <a:off x="2235200" y="889000"/>
            <a:ext cx="7594600" cy="586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825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B23AC-317F-E60A-41FE-D0C0781F3F8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0B72E29-59F7-D34D-CB42-95F116D84CDD}"/>
              </a:ext>
            </a:extLst>
          </p:cNvPr>
          <p:cNvSpPr>
            <a:spLocks noChangeAspect="1"/>
          </p:cNvSpPr>
          <p:nvPr/>
        </p:nvSpPr>
        <p:spPr>
          <a:xfrm flipH="1">
            <a:off x="6258588" y="1603375"/>
            <a:ext cx="5534445" cy="22591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55" tIns="46177" rIns="92355" bIns="46177"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9pPr>
          </a:lstStyle>
          <a:p>
            <a:pPr algn="ctr" defTabSz="914377">
              <a:defRPr/>
            </a:pPr>
            <a:endParaRPr lang="en-US" sz="1200">
              <a:solidFill>
                <a:srgbClr val="000000"/>
              </a:solidFill>
              <a:latin typeface="Avenir Next LT Pro Light"/>
            </a:endParaRPr>
          </a:p>
        </p:txBody>
      </p:sp>
      <p:sp>
        <p:nvSpPr>
          <p:cNvPr id="37" name="TextBox 36">
            <a:extLst>
              <a:ext uri="{FF2B5EF4-FFF2-40B4-BE49-F238E27FC236}">
                <a16:creationId xmlns:a16="http://schemas.microsoft.com/office/drawing/2014/main" id="{221CD303-A637-4080-94A3-ED1988D8C9D2}"/>
              </a:ext>
            </a:extLst>
          </p:cNvPr>
          <p:cNvSpPr txBox="1"/>
          <p:nvPr/>
        </p:nvSpPr>
        <p:spPr>
          <a:xfrm>
            <a:off x="380330" y="266702"/>
            <a:ext cx="9449471" cy="420564"/>
          </a:xfrm>
          <a:prstGeom prst="rect">
            <a:avLst/>
          </a:prstGeom>
          <a:noFill/>
        </p:spPr>
        <p:txBody>
          <a:bodyPr wrap="square" lIns="91440" tIns="45720" rIns="91440" bIns="45720" rtlCol="0" anchor="t">
            <a:spAutoFit/>
          </a:bodyPr>
          <a:lstStyle/>
          <a:p>
            <a:pPr defTabSz="914377">
              <a:defRPr/>
            </a:pPr>
            <a:r>
              <a:rPr lang="en-US" sz="2133" b="1" dirty="0">
                <a:solidFill>
                  <a:prstClr val="white"/>
                </a:solidFill>
                <a:latin typeface="Adani Regular"/>
              </a:rPr>
              <a:t>Submission:</a:t>
            </a:r>
            <a:endParaRPr lang="en-US" sz="2133" b="1" dirty="0">
              <a:solidFill>
                <a:prstClr val="white"/>
              </a:solidFill>
              <a:latin typeface="Adani Regular"/>
              <a:sym typeface="Adani Regular" panose="02000503000000020004" pitchFamily="2" charset="0"/>
            </a:endParaRPr>
          </a:p>
        </p:txBody>
      </p:sp>
      <p:sp>
        <p:nvSpPr>
          <p:cNvPr id="30" name="AutoShape 6" descr="How is agentic AI driving business efficiency in 2025?">
            <a:extLst>
              <a:ext uri="{FF2B5EF4-FFF2-40B4-BE49-F238E27FC236}">
                <a16:creationId xmlns:a16="http://schemas.microsoft.com/office/drawing/2014/main" id="{3B04EB37-4447-7669-DCAD-57E366794B3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219170"/>
            <a:endParaRPr lang="en-US">
              <a:solidFill>
                <a:prstClr val="black"/>
              </a:solidFill>
              <a:latin typeface="Calibri"/>
            </a:endParaRPr>
          </a:p>
        </p:txBody>
      </p:sp>
      <p:sp>
        <p:nvSpPr>
          <p:cNvPr id="3" name="TextBox 2">
            <a:extLst>
              <a:ext uri="{FF2B5EF4-FFF2-40B4-BE49-F238E27FC236}">
                <a16:creationId xmlns:a16="http://schemas.microsoft.com/office/drawing/2014/main" id="{9CB7E5FF-1AC7-2C09-2327-FB10F7F9C33C}"/>
              </a:ext>
            </a:extLst>
          </p:cNvPr>
          <p:cNvSpPr txBox="1"/>
          <p:nvPr/>
        </p:nvSpPr>
        <p:spPr>
          <a:xfrm>
            <a:off x="160197" y="854361"/>
            <a:ext cx="11710071" cy="5736250"/>
          </a:xfrm>
          <a:prstGeom prst="rect">
            <a:avLst/>
          </a:prstGeom>
          <a:noFill/>
        </p:spPr>
        <p:txBody>
          <a:bodyPr wrap="square" rtlCol="0">
            <a:spAutoFit/>
          </a:bodyPr>
          <a:lstStyle/>
          <a:p>
            <a:pPr marL="228594" indent="-228594" algn="just" defTabSz="1219170">
              <a:lnSpc>
                <a:spcPct val="150000"/>
              </a:lnSpc>
              <a:buFont typeface="Wingdings" panose="05000000000000000000" pitchFamily="2" charset="2"/>
              <a:buChar char="Ø"/>
            </a:pPr>
            <a:r>
              <a:rPr lang="en-US" sz="1400" dirty="0">
                <a:solidFill>
                  <a:prstClr val="black"/>
                </a:solidFill>
                <a:latin typeface="Adani Regular" panose="02000503000000020004"/>
              </a:rPr>
              <a:t>RE generation being variable in nature is dependent of weather conditions and cannot be predicted accurately on day ahead basis and generation control is impossible in real time. </a:t>
            </a:r>
          </a:p>
          <a:p>
            <a:pPr marL="228594" indent="-228594" algn="just" defTabSz="1219170">
              <a:lnSpc>
                <a:spcPct val="150000"/>
              </a:lnSpc>
              <a:buFont typeface="Wingdings" panose="05000000000000000000" pitchFamily="2" charset="2"/>
              <a:buChar char="Ø"/>
            </a:pPr>
            <a:endParaRPr lang="en-US" sz="800" dirty="0">
              <a:solidFill>
                <a:prstClr val="black"/>
              </a:solidFill>
              <a:latin typeface="Adani Regular" panose="02000503000000020004"/>
            </a:endParaRPr>
          </a:p>
          <a:p>
            <a:pPr marL="228594" indent="-228594" algn="just" defTabSz="1219170">
              <a:lnSpc>
                <a:spcPct val="150000"/>
              </a:lnSpc>
              <a:buFont typeface="Wingdings" panose="05000000000000000000" pitchFamily="2" charset="2"/>
              <a:buChar char="Ø"/>
            </a:pPr>
            <a:r>
              <a:rPr lang="en-US" sz="1400" dirty="0">
                <a:solidFill>
                  <a:prstClr val="black"/>
                </a:solidFill>
                <a:latin typeface="Adani Regular" panose="02000503000000020004"/>
              </a:rPr>
              <a:t>RE deviation needs different treatment than conventional source (general seller) and such proposal to align them will only increase the financial burden on RE developer.</a:t>
            </a:r>
          </a:p>
          <a:p>
            <a:pPr marL="228594" indent="-228594" algn="just" defTabSz="1219170">
              <a:lnSpc>
                <a:spcPct val="150000"/>
              </a:lnSpc>
              <a:buFont typeface="Wingdings" panose="05000000000000000000" pitchFamily="2" charset="2"/>
              <a:buChar char="Ø"/>
            </a:pPr>
            <a:endParaRPr lang="en-US" sz="800" dirty="0">
              <a:solidFill>
                <a:prstClr val="black"/>
              </a:solidFill>
              <a:latin typeface="Adani Regular" panose="02000503000000020004"/>
            </a:endParaRPr>
          </a:p>
          <a:p>
            <a:pPr marL="228594" indent="-228594" algn="just" defTabSz="1219170">
              <a:lnSpc>
                <a:spcPct val="150000"/>
              </a:lnSpc>
              <a:buFont typeface="Wingdings" panose="05000000000000000000" pitchFamily="2" charset="2"/>
              <a:buChar char="Ø"/>
            </a:pPr>
            <a:r>
              <a:rPr lang="en-US" sz="1400" dirty="0">
                <a:solidFill>
                  <a:prstClr val="black"/>
                </a:solidFill>
                <a:latin typeface="Adani Regular" panose="02000503000000020004"/>
              </a:rPr>
              <a:t>Till the forecasting technology improves such changes in RE deviations should be deferred as it will only bring financial stress in the sector instead of the intent to act as a deterrent.</a:t>
            </a:r>
          </a:p>
          <a:p>
            <a:pPr marL="228594" indent="-228594" algn="just" defTabSz="1219170">
              <a:lnSpc>
                <a:spcPct val="150000"/>
              </a:lnSpc>
              <a:buFont typeface="Wingdings" panose="05000000000000000000" pitchFamily="2" charset="2"/>
              <a:buChar char="Ø"/>
            </a:pPr>
            <a:endParaRPr lang="en-US" sz="800" dirty="0">
              <a:solidFill>
                <a:prstClr val="black"/>
              </a:solidFill>
              <a:latin typeface="Adani Regular" panose="02000503000000020004"/>
            </a:endParaRPr>
          </a:p>
          <a:p>
            <a:pPr marL="228594" indent="-228594" algn="just" defTabSz="1219170">
              <a:lnSpc>
                <a:spcPct val="150000"/>
              </a:lnSpc>
              <a:buFont typeface="Wingdings" panose="05000000000000000000" pitchFamily="2" charset="2"/>
              <a:buChar char="Ø"/>
            </a:pPr>
            <a:r>
              <a:rPr lang="en-US" sz="1400" dirty="0">
                <a:solidFill>
                  <a:prstClr val="black"/>
                </a:solidFill>
                <a:latin typeface="Adani Regular" panose="02000503000000020004"/>
              </a:rPr>
              <a:t>The significant financial burden will increase the RE tariffs and may also affect in achieving target of 500 GW by 2030 as it is proposed to treat new RE capacity at par with general seller.</a:t>
            </a:r>
          </a:p>
          <a:p>
            <a:pPr marL="228594" indent="-228594" algn="just" defTabSz="1219170">
              <a:lnSpc>
                <a:spcPct val="150000"/>
              </a:lnSpc>
              <a:buFont typeface="Wingdings" panose="05000000000000000000" pitchFamily="2" charset="2"/>
              <a:buChar char="Ø"/>
            </a:pPr>
            <a:endParaRPr lang="en-US" sz="800" dirty="0">
              <a:solidFill>
                <a:prstClr val="black"/>
              </a:solidFill>
              <a:latin typeface="Adani Regular" panose="02000503000000020004"/>
            </a:endParaRPr>
          </a:p>
          <a:p>
            <a:pPr marL="228594" indent="-228594" algn="just" defTabSz="1219170">
              <a:lnSpc>
                <a:spcPct val="150000"/>
              </a:lnSpc>
              <a:buFont typeface="Wingdings" panose="05000000000000000000" pitchFamily="2" charset="2"/>
              <a:buChar char="Ø"/>
            </a:pPr>
            <a:r>
              <a:rPr lang="en-US" sz="1400" dirty="0">
                <a:solidFill>
                  <a:prstClr val="black"/>
                </a:solidFill>
                <a:latin typeface="Adani Regular" panose="02000503000000020004"/>
              </a:rPr>
              <a:t>Aggregation of multiple ISTS substations needs to be allowed and stabilized before implementation of such proposal. </a:t>
            </a:r>
          </a:p>
          <a:p>
            <a:pPr marL="228594" indent="-228594" algn="just" defTabSz="1219170">
              <a:lnSpc>
                <a:spcPct val="150000"/>
              </a:lnSpc>
              <a:buFont typeface="Wingdings" panose="05000000000000000000" pitchFamily="2" charset="2"/>
              <a:buChar char="Ø"/>
            </a:pPr>
            <a:endParaRPr lang="en-US" sz="800" dirty="0">
              <a:solidFill>
                <a:prstClr val="black"/>
              </a:solidFill>
              <a:latin typeface="Adani Regular" panose="02000503000000020004"/>
            </a:endParaRPr>
          </a:p>
          <a:p>
            <a:pPr marL="228594" indent="-228594" algn="just" defTabSz="1219170">
              <a:lnSpc>
                <a:spcPct val="150000"/>
              </a:lnSpc>
              <a:buFont typeface="Wingdings" panose="05000000000000000000" pitchFamily="2" charset="2"/>
              <a:buChar char="Ø"/>
            </a:pPr>
            <a:r>
              <a:rPr lang="en-US" sz="1400" dirty="0">
                <a:solidFill>
                  <a:prstClr val="black"/>
                </a:solidFill>
                <a:latin typeface="Adani Regular" panose="02000503000000020004"/>
              </a:rPr>
              <a:t>The financial impact of DSM is notably higher when deviations occur outside the permissible frequency band of 50.05 Hz. As control of RE generation is not possible, this proposal needs to be reconsidered to avoid undue burden on generators.</a:t>
            </a:r>
          </a:p>
          <a:p>
            <a:pPr marL="228594" indent="-228594" algn="just" defTabSz="1219170">
              <a:lnSpc>
                <a:spcPct val="150000"/>
              </a:lnSpc>
              <a:buFont typeface="Wingdings" panose="05000000000000000000" pitchFamily="2" charset="2"/>
              <a:buChar char="Ø"/>
            </a:pPr>
            <a:endParaRPr lang="en-US" sz="800" dirty="0">
              <a:solidFill>
                <a:prstClr val="black"/>
              </a:solidFill>
              <a:latin typeface="Adani Regular" panose="02000503000000020004"/>
            </a:endParaRPr>
          </a:p>
          <a:p>
            <a:pPr marL="228594" indent="-228594" algn="just" defTabSz="1219170">
              <a:lnSpc>
                <a:spcPct val="150000"/>
              </a:lnSpc>
              <a:buFont typeface="Wingdings" panose="05000000000000000000" pitchFamily="2" charset="2"/>
              <a:buChar char="Ø"/>
            </a:pPr>
            <a:r>
              <a:rPr lang="en-US" sz="1400" dirty="0">
                <a:solidFill>
                  <a:prstClr val="black"/>
                </a:solidFill>
                <a:latin typeface="Adani Regular" panose="02000503000000020004"/>
              </a:rPr>
              <a:t>Additional charges such as RTDA, congestion charges and RTA for import of power, already imposes financial stress on RE generators. Further reduction in DSM bands and the introduction of an “X” Factor will again increase the financial burden, potentially impacting the viability of RE projects.</a:t>
            </a:r>
          </a:p>
        </p:txBody>
      </p:sp>
    </p:spTree>
    <p:extLst>
      <p:ext uri="{BB962C8B-B14F-4D97-AF65-F5344CB8AC3E}">
        <p14:creationId xmlns:p14="http://schemas.microsoft.com/office/powerpoint/2010/main" val="708118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5974D-D7A2-6C17-03A9-0033085CF79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B58D8AF-C344-5541-2687-99B5B81B7F45}"/>
              </a:ext>
            </a:extLst>
          </p:cNvPr>
          <p:cNvSpPr>
            <a:spLocks noChangeAspect="1"/>
          </p:cNvSpPr>
          <p:nvPr/>
        </p:nvSpPr>
        <p:spPr>
          <a:xfrm flipH="1">
            <a:off x="6258588" y="1603375"/>
            <a:ext cx="5534445" cy="22591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55" tIns="46177" rIns="92355" bIns="46177"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mn-lt"/>
                <a:ea typeface="+mn-ea"/>
                <a:cs typeface="+mn-cs"/>
              </a:defRPr>
            </a:lvl9pPr>
          </a:lstStyle>
          <a:p>
            <a:pPr algn="ctr" defTabSz="914377">
              <a:defRPr/>
            </a:pPr>
            <a:endParaRPr lang="en-US" sz="1200">
              <a:solidFill>
                <a:srgbClr val="000000"/>
              </a:solidFill>
              <a:latin typeface="Avenir Next LT Pro Light"/>
            </a:endParaRPr>
          </a:p>
        </p:txBody>
      </p:sp>
      <p:sp>
        <p:nvSpPr>
          <p:cNvPr id="37" name="TextBox 36">
            <a:extLst>
              <a:ext uri="{FF2B5EF4-FFF2-40B4-BE49-F238E27FC236}">
                <a16:creationId xmlns:a16="http://schemas.microsoft.com/office/drawing/2014/main" id="{FBA36FF0-4DC6-0EDE-EA5D-8050E3B91CD0}"/>
              </a:ext>
            </a:extLst>
          </p:cNvPr>
          <p:cNvSpPr txBox="1"/>
          <p:nvPr/>
        </p:nvSpPr>
        <p:spPr>
          <a:xfrm>
            <a:off x="380330" y="266702"/>
            <a:ext cx="9449471" cy="420564"/>
          </a:xfrm>
          <a:prstGeom prst="rect">
            <a:avLst/>
          </a:prstGeom>
          <a:noFill/>
        </p:spPr>
        <p:txBody>
          <a:bodyPr wrap="square" lIns="91440" tIns="45720" rIns="91440" bIns="45720" rtlCol="0" anchor="t">
            <a:spAutoFit/>
          </a:bodyPr>
          <a:lstStyle/>
          <a:p>
            <a:pPr defTabSz="914377">
              <a:defRPr/>
            </a:pPr>
            <a:r>
              <a:rPr lang="en-US" sz="2133" b="1" dirty="0">
                <a:solidFill>
                  <a:prstClr val="white"/>
                </a:solidFill>
                <a:latin typeface="Adani Regular"/>
              </a:rPr>
              <a:t>Submission:</a:t>
            </a:r>
            <a:endParaRPr lang="en-US" sz="2133" b="1" dirty="0">
              <a:solidFill>
                <a:prstClr val="white"/>
              </a:solidFill>
              <a:latin typeface="Adani Regular"/>
              <a:sym typeface="Adani Regular" panose="02000503000000020004" pitchFamily="2" charset="0"/>
            </a:endParaRPr>
          </a:p>
        </p:txBody>
      </p:sp>
      <p:sp>
        <p:nvSpPr>
          <p:cNvPr id="30" name="AutoShape 6" descr="How is agentic AI driving business efficiency in 2025?">
            <a:extLst>
              <a:ext uri="{FF2B5EF4-FFF2-40B4-BE49-F238E27FC236}">
                <a16:creationId xmlns:a16="http://schemas.microsoft.com/office/drawing/2014/main" id="{5C2388BF-B4C7-691F-EEF2-601BBE81A1D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219170"/>
            <a:endParaRPr lang="en-US">
              <a:solidFill>
                <a:prstClr val="black"/>
              </a:solidFill>
              <a:latin typeface="Calibri"/>
            </a:endParaRPr>
          </a:p>
        </p:txBody>
      </p:sp>
      <p:sp>
        <p:nvSpPr>
          <p:cNvPr id="3" name="TextBox 2">
            <a:extLst>
              <a:ext uri="{FF2B5EF4-FFF2-40B4-BE49-F238E27FC236}">
                <a16:creationId xmlns:a16="http://schemas.microsoft.com/office/drawing/2014/main" id="{B544E922-EAA1-2206-124A-B73A23D52A6D}"/>
              </a:ext>
            </a:extLst>
          </p:cNvPr>
          <p:cNvSpPr txBox="1"/>
          <p:nvPr/>
        </p:nvSpPr>
        <p:spPr>
          <a:xfrm>
            <a:off x="122430" y="1184561"/>
            <a:ext cx="11459969" cy="1281185"/>
          </a:xfrm>
          <a:prstGeom prst="rect">
            <a:avLst/>
          </a:prstGeom>
          <a:noFill/>
        </p:spPr>
        <p:txBody>
          <a:bodyPr wrap="square" rtlCol="0">
            <a:spAutoFit/>
          </a:bodyPr>
          <a:lstStyle/>
          <a:p>
            <a:pPr marL="228594" indent="-228594" algn="just" defTabSz="1219170">
              <a:lnSpc>
                <a:spcPct val="150000"/>
              </a:lnSpc>
              <a:buFont typeface="Wingdings" panose="05000000000000000000" pitchFamily="2" charset="2"/>
              <a:buChar char="Ø"/>
            </a:pPr>
            <a:r>
              <a:rPr lang="en-US" sz="1400" dirty="0">
                <a:solidFill>
                  <a:prstClr val="black"/>
                </a:solidFill>
                <a:latin typeface="Adani Regular" panose="02000503000000020004"/>
              </a:rPr>
              <a:t>RE generation capacity selling power in Exchange(s) will be severely impacted as intra day revision of schedules is not permitted.</a:t>
            </a:r>
          </a:p>
          <a:p>
            <a:pPr marL="228594" indent="-228594" algn="just" defTabSz="1219170">
              <a:lnSpc>
                <a:spcPct val="150000"/>
              </a:lnSpc>
              <a:buFont typeface="Wingdings" panose="05000000000000000000" pitchFamily="2" charset="2"/>
              <a:buChar char="Ø"/>
            </a:pPr>
            <a:endParaRPr lang="en-US" sz="1000" dirty="0">
              <a:solidFill>
                <a:prstClr val="black"/>
              </a:solidFill>
              <a:latin typeface="Adani Regular" panose="02000503000000020004"/>
            </a:endParaRPr>
          </a:p>
          <a:p>
            <a:pPr marL="228594" indent="-228594" algn="just" defTabSz="1219170">
              <a:lnSpc>
                <a:spcPct val="150000"/>
              </a:lnSpc>
              <a:buFont typeface="Wingdings" panose="05000000000000000000" pitchFamily="2" charset="2"/>
              <a:buChar char="Ø"/>
            </a:pPr>
            <a:r>
              <a:rPr lang="en-US" sz="1400" dirty="0">
                <a:solidFill>
                  <a:prstClr val="black"/>
                </a:solidFill>
                <a:latin typeface="Adani Regular" panose="02000503000000020004"/>
              </a:rPr>
              <a:t>Battery storage requires time for commercial maturity and large-scale deployment. A comprehensive review of deviation bands should be undertaken following the reasonable integration of energy storage technologies (ESS). </a:t>
            </a:r>
          </a:p>
        </p:txBody>
      </p:sp>
    </p:spTree>
    <p:extLst>
      <p:ext uri="{BB962C8B-B14F-4D97-AF65-F5344CB8AC3E}">
        <p14:creationId xmlns:p14="http://schemas.microsoft.com/office/powerpoint/2010/main" val="4248245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894432" y="2424822"/>
            <a:ext cx="3655064" cy="748988"/>
          </a:xfrm>
          <a:prstGeom prst="rect">
            <a:avLst/>
          </a:prstGeom>
          <a:noFill/>
        </p:spPr>
        <p:txBody>
          <a:bodyPr wrap="square" rtlCol="0">
            <a:spAutoFit/>
          </a:bodyPr>
          <a:lstStyle/>
          <a:p>
            <a:pPr algn="ctr" defTabSz="1219170"/>
            <a:r>
              <a:rPr lang="en-US" sz="4267" dirty="0">
                <a:solidFill>
                  <a:prstClr val="black"/>
                </a:solidFill>
                <a:latin typeface="Adani Medium" pitchFamily="2" charset="0"/>
              </a:rPr>
              <a:t>Thank You</a:t>
            </a:r>
            <a:endParaRPr lang="en-IN" sz="4267" dirty="0">
              <a:solidFill>
                <a:prstClr val="black"/>
              </a:solidFill>
              <a:latin typeface="Adani Medium" pitchFamily="2" charset="0"/>
            </a:endParaRPr>
          </a:p>
        </p:txBody>
      </p:sp>
      <p:pic>
        <p:nvPicPr>
          <p:cNvPr id="4" name="Picture 3">
            <a:extLst>
              <a:ext uri="{FF2B5EF4-FFF2-40B4-BE49-F238E27FC236}">
                <a16:creationId xmlns:a16="http://schemas.microsoft.com/office/drawing/2014/main" id="{B53D659F-60B8-4FB9-ABDF-8DCF7EFEA871}"/>
              </a:ext>
            </a:extLst>
          </p:cNvPr>
          <p:cNvPicPr>
            <a:picLocks noChangeAspect="1"/>
          </p:cNvPicPr>
          <p:nvPr/>
        </p:nvPicPr>
        <p:blipFill>
          <a:blip r:embed="rId2"/>
          <a:stretch>
            <a:fillRect/>
          </a:stretch>
        </p:blipFill>
        <p:spPr>
          <a:xfrm>
            <a:off x="-24815" y="3465224"/>
            <a:ext cx="12192001" cy="3444240"/>
          </a:xfrm>
          <a:prstGeom prst="rect">
            <a:avLst/>
          </a:prstGeom>
        </p:spPr>
      </p:pic>
      <p:pic>
        <p:nvPicPr>
          <p:cNvPr id="1026" name="Picture 2" descr="C:\Users\30005286\Desktop\Adani with GWG-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6049" y="-7219"/>
            <a:ext cx="5380567" cy="1634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72733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dani Renewables Template" id="{A2EAFE2F-E7F0-406A-B293-F8464293EBB4}" vid="{79DEDA3F-023A-475E-902E-32F1CE718EC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2F4B7C1EF71E243B227D6BD41A2CDCB" ma:contentTypeVersion="13" ma:contentTypeDescription="Create a new document." ma:contentTypeScope="" ma:versionID="a3807344376ea4c52c760f9d8306f813">
  <xsd:schema xmlns:xsd="http://www.w3.org/2001/XMLSchema" xmlns:xs="http://www.w3.org/2001/XMLSchema" xmlns:p="http://schemas.microsoft.com/office/2006/metadata/properties" xmlns:ns3="a0c9da26-20cd-41fb-82ed-9a15dab7f4d4" xmlns:ns4="2f00bcf4-6a46-49f3-9b9a-7ab5d55e982c" targetNamespace="http://schemas.microsoft.com/office/2006/metadata/properties" ma:root="true" ma:fieldsID="4139307ed7bb93d8d50b373fc1bfcf4e" ns3:_="" ns4:_="">
    <xsd:import namespace="a0c9da26-20cd-41fb-82ed-9a15dab7f4d4"/>
    <xsd:import namespace="2f00bcf4-6a46-49f3-9b9a-7ab5d55e982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c9da26-20cd-41fb-82ed-9a15dab7f4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f00bcf4-6a46-49f3-9b9a-7ab5d55e982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43B2B9-4B4D-4C33-90BD-FEA781705AE9}">
  <ds:schemaRefs>
    <ds:schemaRef ds:uri="http://schemas.microsoft.com/office/infopath/2007/PartnerControls"/>
    <ds:schemaRef ds:uri="a0c9da26-20cd-41fb-82ed-9a15dab7f4d4"/>
    <ds:schemaRef ds:uri="http://schemas.microsoft.com/office/2006/metadata/properties"/>
    <ds:schemaRef ds:uri="http://purl.org/dc/dcmitype/"/>
    <ds:schemaRef ds:uri="http://www.w3.org/XML/1998/namespace"/>
    <ds:schemaRef ds:uri="2f00bcf4-6a46-49f3-9b9a-7ab5d55e982c"/>
    <ds:schemaRef ds:uri="http://schemas.microsoft.com/office/2006/documentManagement/types"/>
    <ds:schemaRef ds:uri="http://purl.org/dc/term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5AD10960-F944-48BF-AB69-BBBB6E96657F}">
  <ds:schemaRefs>
    <ds:schemaRef ds:uri="2f00bcf4-6a46-49f3-9b9a-7ab5d55e982c"/>
    <ds:schemaRef ds:uri="a0c9da26-20cd-41fb-82ed-9a15dab7f4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F877450-783E-4E67-A15A-599C793099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Print A4 Image</Template>
  <TotalTime>5417</TotalTime>
  <Words>1592</Words>
  <Application>Microsoft Office PowerPoint</Application>
  <PresentationFormat>Widescreen</PresentationFormat>
  <Paragraphs>206</Paragraphs>
  <Slides>11</Slides>
  <Notes>7</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11</vt:i4>
      </vt:variant>
    </vt:vector>
  </HeadingPairs>
  <TitlesOfParts>
    <vt:vector size="22" baseType="lpstr">
      <vt:lpstr>Adani Medium</vt:lpstr>
      <vt:lpstr>Adani Regular</vt:lpstr>
      <vt:lpstr>Adani SemiBold</vt:lpstr>
      <vt:lpstr>Aptos</vt:lpstr>
      <vt:lpstr>Arial</vt:lpstr>
      <vt:lpstr>Avenir Next LT Pro Light</vt:lpstr>
      <vt:lpstr>Calibri</vt:lpstr>
      <vt:lpstr>Times New Roman</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Macquarie Group Limited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0</dc:title>
  <dc:creator>Aniket.Shanmughan@adani.com</dc:creator>
  <cp:lastModifiedBy>Ravindra Kadam</cp:lastModifiedBy>
  <cp:revision>19</cp:revision>
  <cp:lastPrinted>2024-10-04T09:23:10Z</cp:lastPrinted>
  <dcterms:created xsi:type="dcterms:W3CDTF">2016-09-19T12:06:33Z</dcterms:created>
  <dcterms:modified xsi:type="dcterms:W3CDTF">2025-12-02T12:38:44Z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0x01010072F4B7C1EF71E243B227D6BD41A2CDCB</vt:lpwstr>
  </property>
</Properties>
</file>